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9CD"/>
    <a:srgbClr val="D0CFDF"/>
    <a:srgbClr val="D1E2EB"/>
    <a:srgbClr val="F9E6F1"/>
    <a:srgbClr val="BBCEDA"/>
    <a:srgbClr val="D1EBE5"/>
    <a:srgbClr val="D2DFB5"/>
    <a:srgbClr val="FAD7C8"/>
    <a:srgbClr val="F6E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E2B95-BA02-46F9-AB29-5E87ED499200}" type="datetimeFigureOut">
              <a:rPr lang="sv-SE" smtClean="0"/>
              <a:t>2024-06-27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720A0-CC7D-4FF4-9DD7-7C84CB4DFE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20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15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03F10F-4181-4C11-81BD-A4B1A135AAC4}" type="datetimeFigureOut">
              <a:rPr lang="sv-SE" sz="1200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2024-06-27</a:t>
            </a:fld>
            <a:endParaRPr lang="sv-SE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914358">
              <a:defRPr/>
            </a:pPr>
            <a:endParaRPr lang="sv-SE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914358">
              <a:defRPr/>
            </a:pPr>
            <a:fld id="{E29ABC8F-8F8D-4178-BF88-45AB8CFBE229}" type="slidenum">
              <a:rPr lang="sv-SE" sz="1200" smtClean="0">
                <a:solidFill>
                  <a:prstClr val="black">
                    <a:tint val="75000"/>
                  </a:prstClr>
                </a:solidFill>
              </a:rPr>
              <a:pPr algn="r" defTabSz="914358">
                <a:defRPr/>
              </a:pPr>
              <a:t>‹#›</a:t>
            </a:fld>
            <a:endParaRPr lang="sv-SE" sz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3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A2830691-9CCF-E959-7E3E-19A99A7B482C}"/>
              </a:ext>
            </a:extLst>
          </p:cNvPr>
          <p:cNvSpPr txBox="1"/>
          <p:nvPr userDrawn="1"/>
        </p:nvSpPr>
        <p:spPr>
          <a:xfrm>
            <a:off x="9976298" y="2040027"/>
            <a:ext cx="1425609" cy="399112"/>
          </a:xfrm>
          <a:prstGeom prst="rect">
            <a:avLst/>
          </a:prstGeom>
        </p:spPr>
        <p:txBody>
          <a:bodyPr vert="horz" wrap="square" lIns="0" tIns="2695" rIns="0" bIns="0" rtlCol="0">
            <a:spAutoFit/>
          </a:bodyPr>
          <a:lstStyle/>
          <a:p>
            <a:pPr marL="7701" marR="3081">
              <a:lnSpc>
                <a:spcPct val="102299"/>
              </a:lnSpc>
              <a:spcBef>
                <a:spcPts val="21"/>
              </a:spcBef>
            </a:pPr>
            <a:r>
              <a:rPr sz="1304" i="1" dirty="0">
                <a:latin typeface="Helvetica Neue Medium"/>
                <a:cs typeface="Helvetica Neue Medium"/>
              </a:rPr>
              <a:t>Det</a:t>
            </a:r>
            <a:r>
              <a:rPr sz="1304" i="1" spc="-33" dirty="0">
                <a:latin typeface="Helvetica Neue Medium"/>
                <a:cs typeface="Helvetica Neue Medium"/>
              </a:rPr>
              <a:t> </a:t>
            </a:r>
            <a:r>
              <a:rPr sz="1304" i="1" dirty="0">
                <a:latin typeface="Helvetica Neue Medium"/>
                <a:cs typeface="Helvetica Neue Medium"/>
              </a:rPr>
              <a:t>kostar</a:t>
            </a:r>
            <a:r>
              <a:rPr sz="1304" i="1" spc="-30" dirty="0">
                <a:latin typeface="Helvetica Neue Medium"/>
                <a:cs typeface="Helvetica Neue Medium"/>
              </a:rPr>
              <a:t> </a:t>
            </a:r>
            <a:r>
              <a:rPr sz="1304" i="1" dirty="0">
                <a:latin typeface="Helvetica Neue Medium"/>
                <a:cs typeface="Helvetica Neue Medium"/>
              </a:rPr>
              <a:t>mer</a:t>
            </a:r>
            <a:r>
              <a:rPr sz="1304" i="1" spc="-30" dirty="0">
                <a:latin typeface="Helvetica Neue Medium"/>
                <a:cs typeface="Helvetica Neue Medium"/>
              </a:rPr>
              <a:t> </a:t>
            </a:r>
            <a:r>
              <a:rPr sz="1304" i="1" spc="-15" dirty="0">
                <a:latin typeface="Helvetica Neue Medium"/>
                <a:cs typeface="Helvetica Neue Medium"/>
              </a:rPr>
              <a:t>ju </a:t>
            </a:r>
            <a:r>
              <a:rPr sz="1304" i="1" dirty="0">
                <a:latin typeface="Helvetica Neue Medium"/>
                <a:cs typeface="Helvetica Neue Medium"/>
              </a:rPr>
              <a:t>längre</a:t>
            </a:r>
            <a:r>
              <a:rPr sz="1304" i="1" spc="-36" dirty="0">
                <a:latin typeface="Helvetica Neue Medium"/>
                <a:cs typeface="Helvetica Neue Medium"/>
              </a:rPr>
              <a:t> </a:t>
            </a:r>
            <a:r>
              <a:rPr sz="1304" i="1" dirty="0">
                <a:latin typeface="Helvetica Neue Medium"/>
                <a:cs typeface="Helvetica Neue Medium"/>
              </a:rPr>
              <a:t>man</a:t>
            </a:r>
            <a:r>
              <a:rPr sz="1304" i="1" spc="-36" dirty="0">
                <a:latin typeface="Helvetica Neue Medium"/>
                <a:cs typeface="Helvetica Neue Medium"/>
              </a:rPr>
              <a:t> </a:t>
            </a:r>
            <a:r>
              <a:rPr sz="1304" i="1" spc="-24" dirty="0">
                <a:latin typeface="Helvetica Neue Medium"/>
                <a:cs typeface="Helvetica Neue Medium"/>
              </a:rPr>
              <a:t>väntar.</a:t>
            </a:r>
            <a:endParaRPr sz="1304" dirty="0">
              <a:latin typeface="Helvetica Neue Medium"/>
              <a:cs typeface="Helvetica Neue Medium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BB1AEC1-AA23-617C-6812-D340BDEE53ED}"/>
              </a:ext>
            </a:extLst>
          </p:cNvPr>
          <p:cNvSpPr txBox="1"/>
          <p:nvPr userDrawn="1"/>
        </p:nvSpPr>
        <p:spPr>
          <a:xfrm>
            <a:off x="7515535" y="6476093"/>
            <a:ext cx="4455894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sz="1001" dirty="0">
                <a:latin typeface="Helvetica"/>
                <a:cs typeface="Helvetica"/>
              </a:rPr>
              <a:t>Source:</a:t>
            </a:r>
            <a:r>
              <a:rPr sz="1001" spc="-12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James</a:t>
            </a:r>
            <a:r>
              <a:rPr sz="1001" spc="-6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Heckman,</a:t>
            </a:r>
            <a:r>
              <a:rPr sz="1001" spc="-6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Nobel</a:t>
            </a:r>
            <a:r>
              <a:rPr sz="1001" spc="-6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Laureate</a:t>
            </a:r>
            <a:r>
              <a:rPr sz="1001" spc="-9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in</a:t>
            </a:r>
            <a:r>
              <a:rPr sz="1001" spc="-9" dirty="0">
                <a:latin typeface="Helvetica"/>
                <a:cs typeface="Helvetica"/>
              </a:rPr>
              <a:t> </a:t>
            </a:r>
            <a:r>
              <a:rPr sz="1001" dirty="0">
                <a:latin typeface="Helvetica"/>
                <a:cs typeface="Helvetica"/>
              </a:rPr>
              <a:t>Economics</a:t>
            </a:r>
            <a:r>
              <a:rPr sz="1001" spc="-3" dirty="0">
                <a:latin typeface="Helvetica"/>
                <a:cs typeface="Helvetica"/>
              </a:rPr>
              <a:t> </a:t>
            </a:r>
            <a:r>
              <a:rPr sz="1001" spc="-6" dirty="0">
                <a:latin typeface="Helvetica"/>
                <a:cs typeface="Helvetica"/>
              </a:rPr>
              <a:t>(heckamnequation.se)</a:t>
            </a:r>
            <a:endParaRPr sz="1001">
              <a:latin typeface="Helvetica"/>
              <a:cs typeface="Helvetica"/>
            </a:endParaRPr>
          </a:p>
        </p:txBody>
      </p:sp>
      <p:grpSp>
        <p:nvGrpSpPr>
          <p:cNvPr id="10" name="object 5">
            <a:extLst>
              <a:ext uri="{FF2B5EF4-FFF2-40B4-BE49-F238E27FC236}">
                <a16:creationId xmlns:a16="http://schemas.microsoft.com/office/drawing/2014/main" id="{44A1BB78-2BDE-9C57-7C91-60D0A1C07BC8}"/>
              </a:ext>
            </a:extLst>
          </p:cNvPr>
          <p:cNvGrpSpPr/>
          <p:nvPr userDrawn="1"/>
        </p:nvGrpSpPr>
        <p:grpSpPr>
          <a:xfrm>
            <a:off x="2513306" y="1073286"/>
            <a:ext cx="7576395" cy="4682770"/>
            <a:chOff x="4144336" y="1769928"/>
            <a:chExt cx="12493160" cy="772223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17D16D7-B3CD-30A3-0B5A-6E5291C8E315}"/>
                </a:ext>
              </a:extLst>
            </p:cNvPr>
            <p:cNvSpPr/>
            <p:nvPr/>
          </p:nvSpPr>
          <p:spPr>
            <a:xfrm flipV="1">
              <a:off x="4144336" y="9418956"/>
              <a:ext cx="11851314" cy="45719"/>
            </a:xfrm>
            <a:custGeom>
              <a:avLst/>
              <a:gdLst/>
              <a:ahLst/>
              <a:cxnLst/>
              <a:rect l="l" t="t" r="r" b="b"/>
              <a:pathLst>
                <a:path w="11856719">
                  <a:moveTo>
                    <a:pt x="11856686" y="0"/>
                  </a:moveTo>
                  <a:lnTo>
                    <a:pt x="0" y="0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18111BAE-D635-E1BC-D5ED-0D535EE419DA}"/>
                </a:ext>
              </a:extLst>
            </p:cNvPr>
            <p:cNvSpPr/>
            <p:nvPr/>
          </p:nvSpPr>
          <p:spPr>
            <a:xfrm>
              <a:off x="4160322" y="2283110"/>
              <a:ext cx="1179830" cy="7148195"/>
            </a:xfrm>
            <a:custGeom>
              <a:avLst/>
              <a:gdLst/>
              <a:ahLst/>
              <a:cxnLst/>
              <a:rect l="l" t="t" r="r" b="b"/>
              <a:pathLst>
                <a:path w="1179829" h="7148195">
                  <a:moveTo>
                    <a:pt x="0" y="0"/>
                  </a:moveTo>
                  <a:lnTo>
                    <a:pt x="0" y="7147887"/>
                  </a:lnTo>
                  <a:lnTo>
                    <a:pt x="1173838" y="7147887"/>
                  </a:lnTo>
                  <a:lnTo>
                    <a:pt x="1179796" y="2826447"/>
                  </a:lnTo>
                  <a:lnTo>
                    <a:pt x="1144214" y="2786348"/>
                  </a:lnTo>
                  <a:lnTo>
                    <a:pt x="1109125" y="2746064"/>
                  </a:lnTo>
                  <a:lnTo>
                    <a:pt x="1074533" y="2705598"/>
                  </a:lnTo>
                  <a:lnTo>
                    <a:pt x="1040439" y="2664950"/>
                  </a:lnTo>
                  <a:lnTo>
                    <a:pt x="1006847" y="2624123"/>
                  </a:lnTo>
                  <a:lnTo>
                    <a:pt x="973758" y="2583119"/>
                  </a:lnTo>
                  <a:lnTo>
                    <a:pt x="941175" y="2541937"/>
                  </a:lnTo>
                  <a:lnTo>
                    <a:pt x="909100" y="2500581"/>
                  </a:lnTo>
                  <a:lnTo>
                    <a:pt x="877537" y="2459051"/>
                  </a:lnTo>
                  <a:lnTo>
                    <a:pt x="846487" y="2417348"/>
                  </a:lnTo>
                  <a:lnTo>
                    <a:pt x="815953" y="2375476"/>
                  </a:lnTo>
                  <a:lnTo>
                    <a:pt x="785937" y="2333434"/>
                  </a:lnTo>
                  <a:lnTo>
                    <a:pt x="756442" y="2291224"/>
                  </a:lnTo>
                  <a:lnTo>
                    <a:pt x="727470" y="2248849"/>
                  </a:lnTo>
                  <a:lnTo>
                    <a:pt x="699024" y="2206308"/>
                  </a:lnTo>
                  <a:lnTo>
                    <a:pt x="671106" y="2163605"/>
                  </a:lnTo>
                  <a:lnTo>
                    <a:pt x="643719" y="2120740"/>
                  </a:lnTo>
                  <a:lnTo>
                    <a:pt x="616864" y="2077715"/>
                  </a:lnTo>
                  <a:lnTo>
                    <a:pt x="590546" y="2034531"/>
                  </a:lnTo>
                  <a:lnTo>
                    <a:pt x="564765" y="1991190"/>
                  </a:lnTo>
                  <a:lnTo>
                    <a:pt x="539525" y="1947694"/>
                  </a:lnTo>
                  <a:lnTo>
                    <a:pt x="514827" y="1904043"/>
                  </a:lnTo>
                  <a:lnTo>
                    <a:pt x="490675" y="1860239"/>
                  </a:lnTo>
                  <a:lnTo>
                    <a:pt x="467071" y="1816284"/>
                  </a:lnTo>
                  <a:lnTo>
                    <a:pt x="444017" y="1772180"/>
                  </a:lnTo>
                  <a:lnTo>
                    <a:pt x="421516" y="1727927"/>
                  </a:lnTo>
                  <a:lnTo>
                    <a:pt x="399570" y="1683528"/>
                  </a:lnTo>
                  <a:lnTo>
                    <a:pt x="378182" y="1638983"/>
                  </a:lnTo>
                  <a:lnTo>
                    <a:pt x="357353" y="1594295"/>
                  </a:lnTo>
                  <a:lnTo>
                    <a:pt x="337088" y="1549464"/>
                  </a:lnTo>
                  <a:lnTo>
                    <a:pt x="317387" y="1504492"/>
                  </a:lnTo>
                  <a:lnTo>
                    <a:pt x="298254" y="1459382"/>
                  </a:lnTo>
                  <a:lnTo>
                    <a:pt x="279691" y="1414133"/>
                  </a:lnTo>
                  <a:lnTo>
                    <a:pt x="261700" y="1368748"/>
                  </a:lnTo>
                  <a:lnTo>
                    <a:pt x="244284" y="1323229"/>
                  </a:lnTo>
                  <a:lnTo>
                    <a:pt x="227445" y="1277576"/>
                  </a:lnTo>
                  <a:lnTo>
                    <a:pt x="211186" y="1231791"/>
                  </a:lnTo>
                  <a:lnTo>
                    <a:pt x="195509" y="1185876"/>
                  </a:lnTo>
                  <a:lnTo>
                    <a:pt x="180417" y="1139832"/>
                  </a:lnTo>
                  <a:lnTo>
                    <a:pt x="165912" y="1093660"/>
                  </a:lnTo>
                  <a:lnTo>
                    <a:pt x="151997" y="1047363"/>
                  </a:lnTo>
                  <a:lnTo>
                    <a:pt x="138674" y="1000942"/>
                  </a:lnTo>
                  <a:lnTo>
                    <a:pt x="125945" y="954397"/>
                  </a:lnTo>
                  <a:lnTo>
                    <a:pt x="113813" y="907731"/>
                  </a:lnTo>
                  <a:lnTo>
                    <a:pt x="102281" y="860946"/>
                  </a:lnTo>
                  <a:lnTo>
                    <a:pt x="91350" y="814042"/>
                  </a:lnTo>
                  <a:lnTo>
                    <a:pt x="81024" y="767020"/>
                  </a:lnTo>
                  <a:lnTo>
                    <a:pt x="71304" y="719884"/>
                  </a:lnTo>
                  <a:lnTo>
                    <a:pt x="62194" y="672634"/>
                  </a:lnTo>
                  <a:lnTo>
                    <a:pt x="53696" y="625271"/>
                  </a:lnTo>
                  <a:lnTo>
                    <a:pt x="45812" y="577797"/>
                  </a:lnTo>
                  <a:lnTo>
                    <a:pt x="38544" y="530214"/>
                  </a:lnTo>
                  <a:lnTo>
                    <a:pt x="31895" y="482522"/>
                  </a:lnTo>
                  <a:lnTo>
                    <a:pt x="25868" y="434725"/>
                  </a:lnTo>
                  <a:lnTo>
                    <a:pt x="20465" y="386822"/>
                  </a:lnTo>
                  <a:lnTo>
                    <a:pt x="15689" y="338816"/>
                  </a:lnTo>
                  <a:lnTo>
                    <a:pt x="11541" y="290707"/>
                  </a:lnTo>
                  <a:lnTo>
                    <a:pt x="8025" y="242499"/>
                  </a:lnTo>
                  <a:lnTo>
                    <a:pt x="5142" y="194191"/>
                  </a:lnTo>
                  <a:lnTo>
                    <a:pt x="2896" y="145786"/>
                  </a:lnTo>
                  <a:lnTo>
                    <a:pt x="1288" y="97284"/>
                  </a:lnTo>
                  <a:lnTo>
                    <a:pt x="322" y="48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DEF3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F31F0B39-BF20-DFC3-BE6A-90BEF2229336}"/>
                </a:ext>
              </a:extLst>
            </p:cNvPr>
            <p:cNvSpPr/>
            <p:nvPr/>
          </p:nvSpPr>
          <p:spPr>
            <a:xfrm>
              <a:off x="5334464" y="5109559"/>
              <a:ext cx="1304290" cy="4321810"/>
            </a:xfrm>
            <a:custGeom>
              <a:avLst/>
              <a:gdLst/>
              <a:ahLst/>
              <a:cxnLst/>
              <a:rect l="l" t="t" r="r" b="b"/>
              <a:pathLst>
                <a:path w="1304290" h="4321809">
                  <a:moveTo>
                    <a:pt x="5654" y="0"/>
                  </a:moveTo>
                  <a:lnTo>
                    <a:pt x="0" y="4321428"/>
                  </a:lnTo>
                  <a:lnTo>
                    <a:pt x="1303887" y="4321428"/>
                  </a:lnTo>
                  <a:lnTo>
                    <a:pt x="1303887" y="1165283"/>
                  </a:lnTo>
                  <a:lnTo>
                    <a:pt x="1260984" y="1134997"/>
                  </a:lnTo>
                  <a:lnTo>
                    <a:pt x="1218404" y="1104522"/>
                  </a:lnTo>
                  <a:lnTo>
                    <a:pt x="1176149" y="1073860"/>
                  </a:lnTo>
                  <a:lnTo>
                    <a:pt x="1134220" y="1043010"/>
                  </a:lnTo>
                  <a:lnTo>
                    <a:pt x="1092619" y="1011975"/>
                  </a:lnTo>
                  <a:lnTo>
                    <a:pt x="1051347" y="980755"/>
                  </a:lnTo>
                  <a:lnTo>
                    <a:pt x="1010407" y="949351"/>
                  </a:lnTo>
                  <a:lnTo>
                    <a:pt x="969800" y="917765"/>
                  </a:lnTo>
                  <a:lnTo>
                    <a:pt x="929527" y="885998"/>
                  </a:lnTo>
                  <a:lnTo>
                    <a:pt x="889591" y="854051"/>
                  </a:lnTo>
                  <a:lnTo>
                    <a:pt x="849994" y="821925"/>
                  </a:lnTo>
                  <a:lnTo>
                    <a:pt x="810736" y="789620"/>
                  </a:lnTo>
                  <a:lnTo>
                    <a:pt x="771821" y="757139"/>
                  </a:lnTo>
                  <a:lnTo>
                    <a:pt x="733249" y="724481"/>
                  </a:lnTo>
                  <a:lnTo>
                    <a:pt x="695022" y="691649"/>
                  </a:lnTo>
                  <a:lnTo>
                    <a:pt x="657142" y="658644"/>
                  </a:lnTo>
                  <a:lnTo>
                    <a:pt x="619610" y="625466"/>
                  </a:lnTo>
                  <a:lnTo>
                    <a:pt x="582429" y="592116"/>
                  </a:lnTo>
                  <a:lnTo>
                    <a:pt x="545601" y="558596"/>
                  </a:lnTo>
                  <a:lnTo>
                    <a:pt x="509126" y="524907"/>
                  </a:lnTo>
                  <a:lnTo>
                    <a:pt x="473007" y="491049"/>
                  </a:lnTo>
                  <a:lnTo>
                    <a:pt x="437245" y="457025"/>
                  </a:lnTo>
                  <a:lnTo>
                    <a:pt x="401843" y="422834"/>
                  </a:lnTo>
                  <a:lnTo>
                    <a:pt x="366801" y="388479"/>
                  </a:lnTo>
                  <a:lnTo>
                    <a:pt x="332122" y="353960"/>
                  </a:lnTo>
                  <a:lnTo>
                    <a:pt x="297807" y="319278"/>
                  </a:lnTo>
                  <a:lnTo>
                    <a:pt x="263858" y="284434"/>
                  </a:lnTo>
                  <a:lnTo>
                    <a:pt x="230277" y="249430"/>
                  </a:lnTo>
                  <a:lnTo>
                    <a:pt x="197065" y="214267"/>
                  </a:lnTo>
                  <a:lnTo>
                    <a:pt x="164225" y="178945"/>
                  </a:lnTo>
                  <a:lnTo>
                    <a:pt x="131758" y="143466"/>
                  </a:lnTo>
                  <a:lnTo>
                    <a:pt x="99666" y="107831"/>
                  </a:lnTo>
                  <a:lnTo>
                    <a:pt x="67950" y="72041"/>
                  </a:lnTo>
                  <a:lnTo>
                    <a:pt x="36612" y="36096"/>
                  </a:lnTo>
                  <a:lnTo>
                    <a:pt x="5654" y="0"/>
                  </a:lnTo>
                  <a:close/>
                </a:path>
              </a:pathLst>
            </a:custGeom>
            <a:solidFill>
              <a:srgbClr val="7BC5B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E65E6D53-7ACE-94DE-F585-A9F3F4883B3F}"/>
                </a:ext>
              </a:extLst>
            </p:cNvPr>
            <p:cNvSpPr/>
            <p:nvPr/>
          </p:nvSpPr>
          <p:spPr>
            <a:xfrm>
              <a:off x="6638349" y="6274839"/>
              <a:ext cx="1420495" cy="3156585"/>
            </a:xfrm>
            <a:custGeom>
              <a:avLst/>
              <a:gdLst/>
              <a:ahLst/>
              <a:cxnLst/>
              <a:rect l="l" t="t" r="r" b="b"/>
              <a:pathLst>
                <a:path w="1420495" h="3156584">
                  <a:moveTo>
                    <a:pt x="0" y="0"/>
                  </a:moveTo>
                  <a:lnTo>
                    <a:pt x="0" y="3156155"/>
                  </a:lnTo>
                  <a:lnTo>
                    <a:pt x="1420019" y="3156155"/>
                  </a:lnTo>
                  <a:lnTo>
                    <a:pt x="1411517" y="807242"/>
                  </a:lnTo>
                  <a:lnTo>
                    <a:pt x="1363576" y="784836"/>
                  </a:lnTo>
                  <a:lnTo>
                    <a:pt x="1315868" y="762238"/>
                  </a:lnTo>
                  <a:lnTo>
                    <a:pt x="1268395" y="739452"/>
                  </a:lnTo>
                  <a:lnTo>
                    <a:pt x="1221158" y="716476"/>
                  </a:lnTo>
                  <a:lnTo>
                    <a:pt x="1174159" y="693312"/>
                  </a:lnTo>
                  <a:lnTo>
                    <a:pt x="1127398" y="669961"/>
                  </a:lnTo>
                  <a:lnTo>
                    <a:pt x="1080878" y="646424"/>
                  </a:lnTo>
                  <a:lnTo>
                    <a:pt x="1034600" y="622702"/>
                  </a:lnTo>
                  <a:lnTo>
                    <a:pt x="988565" y="598795"/>
                  </a:lnTo>
                  <a:lnTo>
                    <a:pt x="942774" y="574704"/>
                  </a:lnTo>
                  <a:lnTo>
                    <a:pt x="897229" y="550431"/>
                  </a:lnTo>
                  <a:lnTo>
                    <a:pt x="851931" y="525975"/>
                  </a:lnTo>
                  <a:lnTo>
                    <a:pt x="806881" y="501339"/>
                  </a:lnTo>
                  <a:lnTo>
                    <a:pt x="762082" y="476522"/>
                  </a:lnTo>
                  <a:lnTo>
                    <a:pt x="717534" y="451526"/>
                  </a:lnTo>
                  <a:lnTo>
                    <a:pt x="673238" y="426352"/>
                  </a:lnTo>
                  <a:lnTo>
                    <a:pt x="629197" y="401000"/>
                  </a:lnTo>
                  <a:lnTo>
                    <a:pt x="585411" y="375471"/>
                  </a:lnTo>
                  <a:lnTo>
                    <a:pt x="541882" y="349766"/>
                  </a:lnTo>
                  <a:lnTo>
                    <a:pt x="498611" y="323887"/>
                  </a:lnTo>
                  <a:lnTo>
                    <a:pt x="455599" y="297833"/>
                  </a:lnTo>
                  <a:lnTo>
                    <a:pt x="412849" y="271606"/>
                  </a:lnTo>
                  <a:lnTo>
                    <a:pt x="370361" y="245207"/>
                  </a:lnTo>
                  <a:lnTo>
                    <a:pt x="328136" y="218636"/>
                  </a:lnTo>
                  <a:lnTo>
                    <a:pt x="286177" y="191895"/>
                  </a:lnTo>
                  <a:lnTo>
                    <a:pt x="244484" y="164983"/>
                  </a:lnTo>
                  <a:lnTo>
                    <a:pt x="203059" y="137903"/>
                  </a:lnTo>
                  <a:lnTo>
                    <a:pt x="161903" y="110655"/>
                  </a:lnTo>
                  <a:lnTo>
                    <a:pt x="121018" y="83240"/>
                  </a:lnTo>
                  <a:lnTo>
                    <a:pt x="80405" y="55658"/>
                  </a:lnTo>
                  <a:lnTo>
                    <a:pt x="40065" y="27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EFD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1ECAD42-3357-93AD-8E68-74F61EB5837C}"/>
                </a:ext>
              </a:extLst>
            </p:cNvPr>
            <p:cNvSpPr/>
            <p:nvPr/>
          </p:nvSpPr>
          <p:spPr>
            <a:xfrm>
              <a:off x="11173662" y="8025031"/>
              <a:ext cx="4210050" cy="1403985"/>
            </a:xfrm>
            <a:custGeom>
              <a:avLst/>
              <a:gdLst/>
              <a:ahLst/>
              <a:cxnLst/>
              <a:rect l="l" t="t" r="r" b="b"/>
              <a:pathLst>
                <a:path w="4210050" h="1403984">
                  <a:moveTo>
                    <a:pt x="7685" y="0"/>
                  </a:moveTo>
                  <a:lnTo>
                    <a:pt x="0" y="1403517"/>
                  </a:lnTo>
                  <a:lnTo>
                    <a:pt x="4209788" y="1403517"/>
                  </a:lnTo>
                  <a:lnTo>
                    <a:pt x="4209788" y="122425"/>
                  </a:lnTo>
                  <a:lnTo>
                    <a:pt x="3483566" y="159424"/>
                  </a:lnTo>
                  <a:lnTo>
                    <a:pt x="3045204" y="178423"/>
                  </a:lnTo>
                  <a:lnTo>
                    <a:pt x="2718040" y="185423"/>
                  </a:lnTo>
                  <a:lnTo>
                    <a:pt x="2325416" y="186423"/>
                  </a:lnTo>
                  <a:lnTo>
                    <a:pt x="2221167" y="186057"/>
                  </a:lnTo>
                  <a:lnTo>
                    <a:pt x="2117192" y="184960"/>
                  </a:lnTo>
                  <a:lnTo>
                    <a:pt x="2013498" y="183137"/>
                  </a:lnTo>
                  <a:lnTo>
                    <a:pt x="1910090" y="180590"/>
                  </a:lnTo>
                  <a:lnTo>
                    <a:pt x="1806974" y="177326"/>
                  </a:lnTo>
                  <a:lnTo>
                    <a:pt x="1704156" y="173346"/>
                  </a:lnTo>
                  <a:lnTo>
                    <a:pt x="1601643" y="168655"/>
                  </a:lnTo>
                  <a:lnTo>
                    <a:pt x="1499440" y="163256"/>
                  </a:lnTo>
                  <a:lnTo>
                    <a:pt x="1397553" y="157154"/>
                  </a:lnTo>
                  <a:lnTo>
                    <a:pt x="1295989" y="150352"/>
                  </a:lnTo>
                  <a:lnTo>
                    <a:pt x="1194752" y="142855"/>
                  </a:lnTo>
                  <a:lnTo>
                    <a:pt x="1093850" y="134665"/>
                  </a:lnTo>
                  <a:lnTo>
                    <a:pt x="993288" y="125787"/>
                  </a:lnTo>
                  <a:lnTo>
                    <a:pt x="893072" y="116225"/>
                  </a:lnTo>
                  <a:lnTo>
                    <a:pt x="793208" y="105982"/>
                  </a:lnTo>
                  <a:lnTo>
                    <a:pt x="693702" y="95062"/>
                  </a:lnTo>
                  <a:lnTo>
                    <a:pt x="594559" y="83470"/>
                  </a:lnTo>
                  <a:lnTo>
                    <a:pt x="495787" y="71209"/>
                  </a:lnTo>
                  <a:lnTo>
                    <a:pt x="397391" y="58282"/>
                  </a:lnTo>
                  <a:lnTo>
                    <a:pt x="299377" y="44694"/>
                  </a:lnTo>
                  <a:lnTo>
                    <a:pt x="201750" y="30448"/>
                  </a:lnTo>
                  <a:lnTo>
                    <a:pt x="104518" y="15549"/>
                  </a:lnTo>
                  <a:lnTo>
                    <a:pt x="7685" y="0"/>
                  </a:lnTo>
                  <a:close/>
                </a:path>
              </a:pathLst>
            </a:custGeom>
            <a:solidFill>
              <a:srgbClr val="F28E62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E131AA3-1E7A-7D34-51A3-0044DE4CBDAD}"/>
                </a:ext>
              </a:extLst>
            </p:cNvPr>
            <p:cNvSpPr/>
            <p:nvPr/>
          </p:nvSpPr>
          <p:spPr>
            <a:xfrm>
              <a:off x="8049871" y="7082083"/>
              <a:ext cx="3138805" cy="2349500"/>
            </a:xfrm>
            <a:custGeom>
              <a:avLst/>
              <a:gdLst/>
              <a:ahLst/>
              <a:cxnLst/>
              <a:rect l="l" t="t" r="r" b="b"/>
              <a:pathLst>
                <a:path w="3138804" h="2349500">
                  <a:moveTo>
                    <a:pt x="0" y="0"/>
                  </a:moveTo>
                  <a:lnTo>
                    <a:pt x="8491" y="2348912"/>
                  </a:lnTo>
                  <a:lnTo>
                    <a:pt x="3127559" y="2348912"/>
                  </a:lnTo>
                  <a:lnTo>
                    <a:pt x="3131366" y="1931092"/>
                  </a:lnTo>
                  <a:lnTo>
                    <a:pt x="3133790" y="1645483"/>
                  </a:lnTo>
                  <a:lnTo>
                    <a:pt x="3135871" y="1360385"/>
                  </a:lnTo>
                  <a:lnTo>
                    <a:pt x="3138647" y="944096"/>
                  </a:lnTo>
                  <a:lnTo>
                    <a:pt x="3085779" y="935334"/>
                  </a:lnTo>
                  <a:lnTo>
                    <a:pt x="3033032" y="926377"/>
                  </a:lnTo>
                  <a:lnTo>
                    <a:pt x="2980410" y="917229"/>
                  </a:lnTo>
                  <a:lnTo>
                    <a:pt x="2927911" y="907888"/>
                  </a:lnTo>
                  <a:lnTo>
                    <a:pt x="2875539" y="898356"/>
                  </a:lnTo>
                  <a:lnTo>
                    <a:pt x="2823293" y="888633"/>
                  </a:lnTo>
                  <a:lnTo>
                    <a:pt x="2771174" y="878721"/>
                  </a:lnTo>
                  <a:lnTo>
                    <a:pt x="2719184" y="868618"/>
                  </a:lnTo>
                  <a:lnTo>
                    <a:pt x="2667324" y="858327"/>
                  </a:lnTo>
                  <a:lnTo>
                    <a:pt x="2615593" y="847848"/>
                  </a:lnTo>
                  <a:lnTo>
                    <a:pt x="2563995" y="837181"/>
                  </a:lnTo>
                  <a:lnTo>
                    <a:pt x="2512528" y="826327"/>
                  </a:lnTo>
                  <a:lnTo>
                    <a:pt x="2461195" y="815287"/>
                  </a:lnTo>
                  <a:lnTo>
                    <a:pt x="2409997" y="804061"/>
                  </a:lnTo>
                  <a:lnTo>
                    <a:pt x="2358934" y="792650"/>
                  </a:lnTo>
                  <a:lnTo>
                    <a:pt x="2308007" y="781054"/>
                  </a:lnTo>
                  <a:lnTo>
                    <a:pt x="2257217" y="769275"/>
                  </a:lnTo>
                  <a:lnTo>
                    <a:pt x="2206566" y="757313"/>
                  </a:lnTo>
                  <a:lnTo>
                    <a:pt x="2156054" y="745168"/>
                  </a:lnTo>
                  <a:lnTo>
                    <a:pt x="2105682" y="732841"/>
                  </a:lnTo>
                  <a:lnTo>
                    <a:pt x="2055451" y="720333"/>
                  </a:lnTo>
                  <a:lnTo>
                    <a:pt x="2005363" y="707644"/>
                  </a:lnTo>
                  <a:lnTo>
                    <a:pt x="1955418" y="694775"/>
                  </a:lnTo>
                  <a:lnTo>
                    <a:pt x="1905617" y="681726"/>
                  </a:lnTo>
                  <a:lnTo>
                    <a:pt x="1855961" y="668499"/>
                  </a:lnTo>
                  <a:lnTo>
                    <a:pt x="1806451" y="655094"/>
                  </a:lnTo>
                  <a:lnTo>
                    <a:pt x="1757088" y="641511"/>
                  </a:lnTo>
                  <a:lnTo>
                    <a:pt x="1707874" y="627751"/>
                  </a:lnTo>
                  <a:lnTo>
                    <a:pt x="1658808" y="613815"/>
                  </a:lnTo>
                  <a:lnTo>
                    <a:pt x="1609893" y="599703"/>
                  </a:lnTo>
                  <a:lnTo>
                    <a:pt x="1561128" y="585416"/>
                  </a:lnTo>
                  <a:lnTo>
                    <a:pt x="1512516" y="570955"/>
                  </a:lnTo>
                  <a:lnTo>
                    <a:pt x="1464056" y="556320"/>
                  </a:lnTo>
                  <a:lnTo>
                    <a:pt x="1415751" y="541512"/>
                  </a:lnTo>
                  <a:lnTo>
                    <a:pt x="1367601" y="526531"/>
                  </a:lnTo>
                  <a:lnTo>
                    <a:pt x="1319606" y="511378"/>
                  </a:lnTo>
                  <a:lnTo>
                    <a:pt x="1271768" y="496055"/>
                  </a:lnTo>
                  <a:lnTo>
                    <a:pt x="1224089" y="480560"/>
                  </a:lnTo>
                  <a:lnTo>
                    <a:pt x="1176568" y="464896"/>
                  </a:lnTo>
                  <a:lnTo>
                    <a:pt x="1129207" y="449062"/>
                  </a:lnTo>
                  <a:lnTo>
                    <a:pt x="1082006" y="433059"/>
                  </a:lnTo>
                  <a:lnTo>
                    <a:pt x="1034968" y="416888"/>
                  </a:lnTo>
                  <a:lnTo>
                    <a:pt x="988092" y="400550"/>
                  </a:lnTo>
                  <a:lnTo>
                    <a:pt x="941381" y="384045"/>
                  </a:lnTo>
                  <a:lnTo>
                    <a:pt x="894833" y="367373"/>
                  </a:lnTo>
                  <a:lnTo>
                    <a:pt x="848452" y="350536"/>
                  </a:lnTo>
                  <a:lnTo>
                    <a:pt x="802237" y="333534"/>
                  </a:lnTo>
                  <a:lnTo>
                    <a:pt x="756191" y="316368"/>
                  </a:lnTo>
                  <a:lnTo>
                    <a:pt x="710312" y="299038"/>
                  </a:lnTo>
                  <a:lnTo>
                    <a:pt x="664604" y="281545"/>
                  </a:lnTo>
                  <a:lnTo>
                    <a:pt x="619066" y="263889"/>
                  </a:lnTo>
                  <a:lnTo>
                    <a:pt x="573699" y="246071"/>
                  </a:lnTo>
                  <a:lnTo>
                    <a:pt x="528506" y="228093"/>
                  </a:lnTo>
                  <a:lnTo>
                    <a:pt x="483485" y="209953"/>
                  </a:lnTo>
                  <a:lnTo>
                    <a:pt x="438640" y="191654"/>
                  </a:lnTo>
                  <a:lnTo>
                    <a:pt x="393970" y="173195"/>
                  </a:lnTo>
                  <a:lnTo>
                    <a:pt x="349476" y="154578"/>
                  </a:lnTo>
                  <a:lnTo>
                    <a:pt x="305160" y="135802"/>
                  </a:lnTo>
                  <a:lnTo>
                    <a:pt x="261022" y="116869"/>
                  </a:lnTo>
                  <a:lnTo>
                    <a:pt x="217064" y="97779"/>
                  </a:lnTo>
                  <a:lnTo>
                    <a:pt x="173286" y="78533"/>
                  </a:lnTo>
                  <a:lnTo>
                    <a:pt x="129690" y="59132"/>
                  </a:lnTo>
                  <a:lnTo>
                    <a:pt x="86276" y="39575"/>
                  </a:lnTo>
                  <a:lnTo>
                    <a:pt x="43046" y="19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D794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FC928B73-07BE-9956-E0D8-153442800432}"/>
                </a:ext>
              </a:extLst>
            </p:cNvPr>
            <p:cNvSpPr/>
            <p:nvPr/>
          </p:nvSpPr>
          <p:spPr>
            <a:xfrm>
              <a:off x="15865336" y="1769928"/>
              <a:ext cx="772160" cy="803910"/>
            </a:xfrm>
            <a:custGeom>
              <a:avLst/>
              <a:gdLst/>
              <a:ahLst/>
              <a:cxnLst/>
              <a:rect l="l" t="t" r="r" b="b"/>
              <a:pathLst>
                <a:path w="772159" h="803910">
                  <a:moveTo>
                    <a:pt x="709028" y="413639"/>
                  </a:moveTo>
                  <a:lnTo>
                    <a:pt x="706361" y="361442"/>
                  </a:lnTo>
                  <a:lnTo>
                    <a:pt x="696683" y="311759"/>
                  </a:lnTo>
                  <a:lnTo>
                    <a:pt x="690892" y="295059"/>
                  </a:lnTo>
                  <a:lnTo>
                    <a:pt x="690892" y="413283"/>
                  </a:lnTo>
                  <a:lnTo>
                    <a:pt x="686485" y="462394"/>
                  </a:lnTo>
                  <a:lnTo>
                    <a:pt x="675614" y="508889"/>
                  </a:lnTo>
                  <a:lnTo>
                    <a:pt x="658850" y="552119"/>
                  </a:lnTo>
                  <a:lnTo>
                    <a:pt x="636714" y="591489"/>
                  </a:lnTo>
                  <a:lnTo>
                    <a:pt x="609790" y="626364"/>
                  </a:lnTo>
                  <a:lnTo>
                    <a:pt x="578624" y="656145"/>
                  </a:lnTo>
                  <a:lnTo>
                    <a:pt x="543775" y="680186"/>
                  </a:lnTo>
                  <a:lnTo>
                    <a:pt x="505802" y="697890"/>
                  </a:lnTo>
                  <a:lnTo>
                    <a:pt x="465264" y="708621"/>
                  </a:lnTo>
                  <a:lnTo>
                    <a:pt x="422694" y="711771"/>
                  </a:lnTo>
                  <a:lnTo>
                    <a:pt x="380301" y="706958"/>
                  </a:lnTo>
                  <a:lnTo>
                    <a:pt x="340207" y="694651"/>
                  </a:lnTo>
                  <a:lnTo>
                    <a:pt x="302945" y="675487"/>
                  </a:lnTo>
                  <a:lnTo>
                    <a:pt x="269062" y="650100"/>
                  </a:lnTo>
                  <a:lnTo>
                    <a:pt x="239090" y="619125"/>
                  </a:lnTo>
                  <a:lnTo>
                    <a:pt x="213550" y="583222"/>
                  </a:lnTo>
                  <a:lnTo>
                    <a:pt x="192976" y="543013"/>
                  </a:lnTo>
                  <a:lnTo>
                    <a:pt x="177901" y="499160"/>
                  </a:lnTo>
                  <a:lnTo>
                    <a:pt x="168859" y="452285"/>
                  </a:lnTo>
                  <a:lnTo>
                    <a:pt x="166382" y="403034"/>
                  </a:lnTo>
                  <a:lnTo>
                    <a:pt x="170776" y="353910"/>
                  </a:lnTo>
                  <a:lnTo>
                    <a:pt x="181648" y="307428"/>
                  </a:lnTo>
                  <a:lnTo>
                    <a:pt x="198424" y="264198"/>
                  </a:lnTo>
                  <a:lnTo>
                    <a:pt x="220548" y="224828"/>
                  </a:lnTo>
                  <a:lnTo>
                    <a:pt x="247472" y="189941"/>
                  </a:lnTo>
                  <a:lnTo>
                    <a:pt x="278638" y="160172"/>
                  </a:lnTo>
                  <a:lnTo>
                    <a:pt x="313486" y="136118"/>
                  </a:lnTo>
                  <a:lnTo>
                    <a:pt x="351459" y="118427"/>
                  </a:lnTo>
                  <a:lnTo>
                    <a:pt x="391998" y="107683"/>
                  </a:lnTo>
                  <a:lnTo>
                    <a:pt x="434555" y="104533"/>
                  </a:lnTo>
                  <a:lnTo>
                    <a:pt x="476961" y="109347"/>
                  </a:lnTo>
                  <a:lnTo>
                    <a:pt x="517067" y="121653"/>
                  </a:lnTo>
                  <a:lnTo>
                    <a:pt x="554316" y="140830"/>
                  </a:lnTo>
                  <a:lnTo>
                    <a:pt x="588200" y="166217"/>
                  </a:lnTo>
                  <a:lnTo>
                    <a:pt x="618172" y="197180"/>
                  </a:lnTo>
                  <a:lnTo>
                    <a:pt x="643724" y="233095"/>
                  </a:lnTo>
                  <a:lnTo>
                    <a:pt x="664298" y="273291"/>
                  </a:lnTo>
                  <a:lnTo>
                    <a:pt x="679361" y="317157"/>
                  </a:lnTo>
                  <a:lnTo>
                    <a:pt x="688403" y="364032"/>
                  </a:lnTo>
                  <a:lnTo>
                    <a:pt x="690892" y="413283"/>
                  </a:lnTo>
                  <a:lnTo>
                    <a:pt x="690892" y="295059"/>
                  </a:lnTo>
                  <a:lnTo>
                    <a:pt x="658558" y="222669"/>
                  </a:lnTo>
                  <a:lnTo>
                    <a:pt x="631253" y="184619"/>
                  </a:lnTo>
                  <a:lnTo>
                    <a:pt x="599198" y="151790"/>
                  </a:lnTo>
                  <a:lnTo>
                    <a:pt x="562965" y="124879"/>
                  </a:lnTo>
                  <a:lnTo>
                    <a:pt x="523125" y="104559"/>
                  </a:lnTo>
                  <a:lnTo>
                    <a:pt x="480250" y="91503"/>
                  </a:lnTo>
                  <a:lnTo>
                    <a:pt x="434911" y="86398"/>
                  </a:lnTo>
                  <a:lnTo>
                    <a:pt x="389407" y="89725"/>
                  </a:lnTo>
                  <a:lnTo>
                    <a:pt x="346062" y="101104"/>
                  </a:lnTo>
                  <a:lnTo>
                    <a:pt x="305460" y="119849"/>
                  </a:lnTo>
                  <a:lnTo>
                    <a:pt x="268211" y="145326"/>
                  </a:lnTo>
                  <a:lnTo>
                    <a:pt x="234899" y="176872"/>
                  </a:lnTo>
                  <a:lnTo>
                    <a:pt x="206121" y="213829"/>
                  </a:lnTo>
                  <a:lnTo>
                    <a:pt x="182473" y="255549"/>
                  </a:lnTo>
                  <a:lnTo>
                    <a:pt x="164541" y="301371"/>
                  </a:lnTo>
                  <a:lnTo>
                    <a:pt x="152933" y="350634"/>
                  </a:lnTo>
                  <a:lnTo>
                    <a:pt x="148247" y="402678"/>
                  </a:lnTo>
                  <a:lnTo>
                    <a:pt x="150901" y="454875"/>
                  </a:lnTo>
                  <a:lnTo>
                    <a:pt x="160578" y="504558"/>
                  </a:lnTo>
                  <a:lnTo>
                    <a:pt x="176695" y="551040"/>
                  </a:lnTo>
                  <a:lnTo>
                    <a:pt x="198704" y="593648"/>
                  </a:lnTo>
                  <a:lnTo>
                    <a:pt x="226021" y="631698"/>
                  </a:lnTo>
                  <a:lnTo>
                    <a:pt x="258076" y="664527"/>
                  </a:lnTo>
                  <a:lnTo>
                    <a:pt x="294309" y="691438"/>
                  </a:lnTo>
                  <a:lnTo>
                    <a:pt x="334187" y="711771"/>
                  </a:lnTo>
                  <a:lnTo>
                    <a:pt x="377012" y="724814"/>
                  </a:lnTo>
                  <a:lnTo>
                    <a:pt x="422351" y="729919"/>
                  </a:lnTo>
                  <a:lnTo>
                    <a:pt x="467855" y="726592"/>
                  </a:lnTo>
                  <a:lnTo>
                    <a:pt x="511200" y="715213"/>
                  </a:lnTo>
                  <a:lnTo>
                    <a:pt x="551802" y="696468"/>
                  </a:lnTo>
                  <a:lnTo>
                    <a:pt x="589051" y="670991"/>
                  </a:lnTo>
                  <a:lnTo>
                    <a:pt x="622363" y="639445"/>
                  </a:lnTo>
                  <a:lnTo>
                    <a:pt x="651141" y="602475"/>
                  </a:lnTo>
                  <a:lnTo>
                    <a:pt x="674789" y="560768"/>
                  </a:lnTo>
                  <a:lnTo>
                    <a:pt x="692721" y="514946"/>
                  </a:lnTo>
                  <a:lnTo>
                    <a:pt x="704329" y="465683"/>
                  </a:lnTo>
                  <a:lnTo>
                    <a:pt x="709028" y="413639"/>
                  </a:lnTo>
                  <a:close/>
                </a:path>
                <a:path w="772159" h="803910">
                  <a:moveTo>
                    <a:pt x="772134" y="415290"/>
                  </a:moveTo>
                  <a:lnTo>
                    <a:pt x="771105" y="377190"/>
                  </a:lnTo>
                  <a:lnTo>
                    <a:pt x="756450" y="290830"/>
                  </a:lnTo>
                  <a:lnTo>
                    <a:pt x="749236" y="269519"/>
                  </a:lnTo>
                  <a:lnTo>
                    <a:pt x="749236" y="394970"/>
                  </a:lnTo>
                  <a:lnTo>
                    <a:pt x="749223" y="417830"/>
                  </a:lnTo>
                  <a:lnTo>
                    <a:pt x="745883" y="461010"/>
                  </a:lnTo>
                  <a:lnTo>
                    <a:pt x="732320" y="523240"/>
                  </a:lnTo>
                  <a:lnTo>
                    <a:pt x="715733" y="568960"/>
                  </a:lnTo>
                  <a:lnTo>
                    <a:pt x="694334" y="610870"/>
                  </a:lnTo>
                  <a:lnTo>
                    <a:pt x="668515" y="650240"/>
                  </a:lnTo>
                  <a:lnTo>
                    <a:pt x="638683" y="684530"/>
                  </a:lnTo>
                  <a:lnTo>
                    <a:pt x="605256" y="715010"/>
                  </a:lnTo>
                  <a:lnTo>
                    <a:pt x="568642" y="740410"/>
                  </a:lnTo>
                  <a:lnTo>
                    <a:pt x="529234" y="760730"/>
                  </a:lnTo>
                  <a:lnTo>
                    <a:pt x="487146" y="773430"/>
                  </a:lnTo>
                  <a:lnTo>
                    <a:pt x="456793" y="777240"/>
                  </a:lnTo>
                  <a:lnTo>
                    <a:pt x="438607" y="779780"/>
                  </a:lnTo>
                  <a:lnTo>
                    <a:pt x="421373" y="779780"/>
                  </a:lnTo>
                  <a:lnTo>
                    <a:pt x="377990" y="775970"/>
                  </a:lnTo>
                  <a:lnTo>
                    <a:pt x="354939" y="769620"/>
                  </a:lnTo>
                  <a:lnTo>
                    <a:pt x="336486" y="764540"/>
                  </a:lnTo>
                  <a:lnTo>
                    <a:pt x="297243" y="748030"/>
                  </a:lnTo>
                  <a:lnTo>
                    <a:pt x="292938" y="745490"/>
                  </a:lnTo>
                  <a:lnTo>
                    <a:pt x="284327" y="740410"/>
                  </a:lnTo>
                  <a:lnTo>
                    <a:pt x="283908" y="740168"/>
                  </a:lnTo>
                  <a:lnTo>
                    <a:pt x="283908" y="765810"/>
                  </a:lnTo>
                  <a:lnTo>
                    <a:pt x="271780" y="769620"/>
                  </a:lnTo>
                  <a:lnTo>
                    <a:pt x="262966" y="765810"/>
                  </a:lnTo>
                  <a:lnTo>
                    <a:pt x="253873" y="763270"/>
                  </a:lnTo>
                  <a:lnTo>
                    <a:pt x="244551" y="758190"/>
                  </a:lnTo>
                  <a:lnTo>
                    <a:pt x="235013" y="753110"/>
                  </a:lnTo>
                  <a:lnTo>
                    <a:pt x="239636" y="750570"/>
                  </a:lnTo>
                  <a:lnTo>
                    <a:pt x="244170" y="748030"/>
                  </a:lnTo>
                  <a:lnTo>
                    <a:pt x="248513" y="745490"/>
                  </a:lnTo>
                  <a:lnTo>
                    <a:pt x="253923" y="749300"/>
                  </a:lnTo>
                  <a:lnTo>
                    <a:pt x="259562" y="751840"/>
                  </a:lnTo>
                  <a:lnTo>
                    <a:pt x="265442" y="755650"/>
                  </a:lnTo>
                  <a:lnTo>
                    <a:pt x="271729" y="759460"/>
                  </a:lnTo>
                  <a:lnTo>
                    <a:pt x="277888" y="763270"/>
                  </a:lnTo>
                  <a:lnTo>
                    <a:pt x="283908" y="765810"/>
                  </a:lnTo>
                  <a:lnTo>
                    <a:pt x="283908" y="740168"/>
                  </a:lnTo>
                  <a:lnTo>
                    <a:pt x="260642" y="726440"/>
                  </a:lnTo>
                  <a:lnTo>
                    <a:pt x="230149" y="701078"/>
                  </a:lnTo>
                  <a:lnTo>
                    <a:pt x="230149" y="730250"/>
                  </a:lnTo>
                  <a:lnTo>
                    <a:pt x="224383" y="734060"/>
                  </a:lnTo>
                  <a:lnTo>
                    <a:pt x="218351" y="737870"/>
                  </a:lnTo>
                  <a:lnTo>
                    <a:pt x="212115" y="740410"/>
                  </a:lnTo>
                  <a:lnTo>
                    <a:pt x="189077" y="725170"/>
                  </a:lnTo>
                  <a:lnTo>
                    <a:pt x="177507" y="716280"/>
                  </a:lnTo>
                  <a:lnTo>
                    <a:pt x="165976" y="706120"/>
                  </a:lnTo>
                  <a:lnTo>
                    <a:pt x="173583" y="703580"/>
                  </a:lnTo>
                  <a:lnTo>
                    <a:pt x="180860" y="699770"/>
                  </a:lnTo>
                  <a:lnTo>
                    <a:pt x="189509" y="693420"/>
                  </a:lnTo>
                  <a:lnTo>
                    <a:pt x="189992" y="693420"/>
                  </a:lnTo>
                  <a:lnTo>
                    <a:pt x="194335" y="697230"/>
                  </a:lnTo>
                  <a:lnTo>
                    <a:pt x="198882" y="702310"/>
                  </a:lnTo>
                  <a:lnTo>
                    <a:pt x="203631" y="707390"/>
                  </a:lnTo>
                  <a:lnTo>
                    <a:pt x="208584" y="711200"/>
                  </a:lnTo>
                  <a:lnTo>
                    <a:pt x="214083" y="716280"/>
                  </a:lnTo>
                  <a:lnTo>
                    <a:pt x="219519" y="721360"/>
                  </a:lnTo>
                  <a:lnTo>
                    <a:pt x="224878" y="726440"/>
                  </a:lnTo>
                  <a:lnTo>
                    <a:pt x="230149" y="730250"/>
                  </a:lnTo>
                  <a:lnTo>
                    <a:pt x="230149" y="701078"/>
                  </a:lnTo>
                  <a:lnTo>
                    <a:pt x="227050" y="698500"/>
                  </a:lnTo>
                  <a:lnTo>
                    <a:pt x="222224" y="693420"/>
                  </a:lnTo>
                  <a:lnTo>
                    <a:pt x="217385" y="688340"/>
                  </a:lnTo>
                  <a:lnTo>
                    <a:pt x="196850" y="666750"/>
                  </a:lnTo>
                  <a:lnTo>
                    <a:pt x="179857" y="643890"/>
                  </a:lnTo>
                  <a:lnTo>
                    <a:pt x="175755" y="638378"/>
                  </a:lnTo>
                  <a:lnTo>
                    <a:pt x="175755" y="675640"/>
                  </a:lnTo>
                  <a:lnTo>
                    <a:pt x="174231" y="676910"/>
                  </a:lnTo>
                  <a:lnTo>
                    <a:pt x="167894" y="680720"/>
                  </a:lnTo>
                  <a:lnTo>
                    <a:pt x="161124" y="684530"/>
                  </a:lnTo>
                  <a:lnTo>
                    <a:pt x="154038" y="687070"/>
                  </a:lnTo>
                  <a:lnTo>
                    <a:pt x="146710" y="688340"/>
                  </a:lnTo>
                  <a:lnTo>
                    <a:pt x="138645" y="680720"/>
                  </a:lnTo>
                  <a:lnTo>
                    <a:pt x="130695" y="671830"/>
                  </a:lnTo>
                  <a:lnTo>
                    <a:pt x="122872" y="662940"/>
                  </a:lnTo>
                  <a:lnTo>
                    <a:pt x="115201" y="654050"/>
                  </a:lnTo>
                  <a:lnTo>
                    <a:pt x="124726" y="652780"/>
                  </a:lnTo>
                  <a:lnTo>
                    <a:pt x="134137" y="650240"/>
                  </a:lnTo>
                  <a:lnTo>
                    <a:pt x="143421" y="646430"/>
                  </a:lnTo>
                  <a:lnTo>
                    <a:pt x="152552" y="643890"/>
                  </a:lnTo>
                  <a:lnTo>
                    <a:pt x="158076" y="651510"/>
                  </a:lnTo>
                  <a:lnTo>
                    <a:pt x="163779" y="660400"/>
                  </a:lnTo>
                  <a:lnTo>
                    <a:pt x="169672" y="668020"/>
                  </a:lnTo>
                  <a:lnTo>
                    <a:pt x="175755" y="675640"/>
                  </a:lnTo>
                  <a:lnTo>
                    <a:pt x="175755" y="638378"/>
                  </a:lnTo>
                  <a:lnTo>
                    <a:pt x="173253" y="635000"/>
                  </a:lnTo>
                  <a:lnTo>
                    <a:pt x="170421" y="631190"/>
                  </a:lnTo>
                  <a:lnTo>
                    <a:pt x="148132" y="590550"/>
                  </a:lnTo>
                  <a:lnTo>
                    <a:pt x="142379" y="576580"/>
                  </a:lnTo>
                  <a:lnTo>
                    <a:pt x="140804" y="572757"/>
                  </a:lnTo>
                  <a:lnTo>
                    <a:pt x="140804" y="624840"/>
                  </a:lnTo>
                  <a:lnTo>
                    <a:pt x="130911" y="627380"/>
                  </a:lnTo>
                  <a:lnTo>
                    <a:pt x="120865" y="631190"/>
                  </a:lnTo>
                  <a:lnTo>
                    <a:pt x="110667" y="632460"/>
                  </a:lnTo>
                  <a:lnTo>
                    <a:pt x="100368" y="635000"/>
                  </a:lnTo>
                  <a:lnTo>
                    <a:pt x="99606" y="635000"/>
                  </a:lnTo>
                  <a:lnTo>
                    <a:pt x="91605" y="623570"/>
                  </a:lnTo>
                  <a:lnTo>
                    <a:pt x="83908" y="612140"/>
                  </a:lnTo>
                  <a:lnTo>
                    <a:pt x="76517" y="599440"/>
                  </a:lnTo>
                  <a:lnTo>
                    <a:pt x="69481" y="588010"/>
                  </a:lnTo>
                  <a:lnTo>
                    <a:pt x="87566" y="584200"/>
                  </a:lnTo>
                  <a:lnTo>
                    <a:pt x="102882" y="581660"/>
                  </a:lnTo>
                  <a:lnTo>
                    <a:pt x="117792" y="576580"/>
                  </a:lnTo>
                  <a:lnTo>
                    <a:pt x="123012" y="589280"/>
                  </a:lnTo>
                  <a:lnTo>
                    <a:pt x="128600" y="600710"/>
                  </a:lnTo>
                  <a:lnTo>
                    <a:pt x="134531" y="612140"/>
                  </a:lnTo>
                  <a:lnTo>
                    <a:pt x="140804" y="624840"/>
                  </a:lnTo>
                  <a:lnTo>
                    <a:pt x="140804" y="572757"/>
                  </a:lnTo>
                  <a:lnTo>
                    <a:pt x="138722" y="567690"/>
                  </a:lnTo>
                  <a:lnTo>
                    <a:pt x="130365" y="547370"/>
                  </a:lnTo>
                  <a:lnTo>
                    <a:pt x="120002" y="510540"/>
                  </a:lnTo>
                  <a:lnTo>
                    <a:pt x="117487" y="501650"/>
                  </a:lnTo>
                  <a:lnTo>
                    <a:pt x="117094" y="499110"/>
                  </a:lnTo>
                  <a:lnTo>
                    <a:pt x="109893" y="453390"/>
                  </a:lnTo>
                  <a:lnTo>
                    <a:pt x="109880" y="453059"/>
                  </a:lnTo>
                  <a:lnTo>
                    <a:pt x="109880" y="556260"/>
                  </a:lnTo>
                  <a:lnTo>
                    <a:pt x="103695" y="557530"/>
                  </a:lnTo>
                  <a:lnTo>
                    <a:pt x="97421" y="560070"/>
                  </a:lnTo>
                  <a:lnTo>
                    <a:pt x="84632" y="562610"/>
                  </a:lnTo>
                  <a:lnTo>
                    <a:pt x="82270" y="562610"/>
                  </a:lnTo>
                  <a:lnTo>
                    <a:pt x="59334" y="567690"/>
                  </a:lnTo>
                  <a:lnTo>
                    <a:pt x="54063" y="556260"/>
                  </a:lnTo>
                  <a:lnTo>
                    <a:pt x="49110" y="544830"/>
                  </a:lnTo>
                  <a:lnTo>
                    <a:pt x="44526" y="532130"/>
                  </a:lnTo>
                  <a:lnTo>
                    <a:pt x="40309" y="520700"/>
                  </a:lnTo>
                  <a:lnTo>
                    <a:pt x="96951" y="510540"/>
                  </a:lnTo>
                  <a:lnTo>
                    <a:pt x="99745" y="521970"/>
                  </a:lnTo>
                  <a:lnTo>
                    <a:pt x="102831" y="533400"/>
                  </a:lnTo>
                  <a:lnTo>
                    <a:pt x="106210" y="544830"/>
                  </a:lnTo>
                  <a:lnTo>
                    <a:pt x="109880" y="556260"/>
                  </a:lnTo>
                  <a:lnTo>
                    <a:pt x="109880" y="453059"/>
                  </a:lnTo>
                  <a:lnTo>
                    <a:pt x="109651" y="447040"/>
                  </a:lnTo>
                  <a:lnTo>
                    <a:pt x="108915" y="427990"/>
                  </a:lnTo>
                  <a:lnTo>
                    <a:pt x="107950" y="402590"/>
                  </a:lnTo>
                  <a:lnTo>
                    <a:pt x="110490" y="369570"/>
                  </a:lnTo>
                  <a:lnTo>
                    <a:pt x="111277" y="359410"/>
                  </a:lnTo>
                  <a:lnTo>
                    <a:pt x="111861" y="351790"/>
                  </a:lnTo>
                  <a:lnTo>
                    <a:pt x="121348" y="304800"/>
                  </a:lnTo>
                  <a:lnTo>
                    <a:pt x="122974" y="299720"/>
                  </a:lnTo>
                  <a:lnTo>
                    <a:pt x="126644" y="288290"/>
                  </a:lnTo>
                  <a:lnTo>
                    <a:pt x="136004" y="259080"/>
                  </a:lnTo>
                  <a:lnTo>
                    <a:pt x="150876" y="226060"/>
                  </a:lnTo>
                  <a:lnTo>
                    <a:pt x="152590" y="222250"/>
                  </a:lnTo>
                  <a:lnTo>
                    <a:pt x="155448" y="215900"/>
                  </a:lnTo>
                  <a:lnTo>
                    <a:pt x="179273" y="176530"/>
                  </a:lnTo>
                  <a:lnTo>
                    <a:pt x="207098" y="142240"/>
                  </a:lnTo>
                  <a:lnTo>
                    <a:pt x="224129" y="125730"/>
                  </a:lnTo>
                  <a:lnTo>
                    <a:pt x="225437" y="124460"/>
                  </a:lnTo>
                  <a:lnTo>
                    <a:pt x="273164" y="85090"/>
                  </a:lnTo>
                  <a:lnTo>
                    <a:pt x="310603" y="64770"/>
                  </a:lnTo>
                  <a:lnTo>
                    <a:pt x="347154" y="50800"/>
                  </a:lnTo>
                  <a:lnTo>
                    <a:pt x="350469" y="49530"/>
                  </a:lnTo>
                  <a:lnTo>
                    <a:pt x="392366" y="40640"/>
                  </a:lnTo>
                  <a:lnTo>
                    <a:pt x="435876" y="38100"/>
                  </a:lnTo>
                  <a:lnTo>
                    <a:pt x="454914" y="38100"/>
                  </a:lnTo>
                  <a:lnTo>
                    <a:pt x="509981" y="49530"/>
                  </a:lnTo>
                  <a:lnTo>
                    <a:pt x="562216" y="72390"/>
                  </a:lnTo>
                  <a:lnTo>
                    <a:pt x="616750" y="110490"/>
                  </a:lnTo>
                  <a:lnTo>
                    <a:pt x="651040" y="144780"/>
                  </a:lnTo>
                  <a:lnTo>
                    <a:pt x="682421" y="186690"/>
                  </a:lnTo>
                  <a:lnTo>
                    <a:pt x="709434" y="233680"/>
                  </a:lnTo>
                  <a:lnTo>
                    <a:pt x="730656" y="287020"/>
                  </a:lnTo>
                  <a:lnTo>
                    <a:pt x="744664" y="342900"/>
                  </a:lnTo>
                  <a:lnTo>
                    <a:pt x="749236" y="394970"/>
                  </a:lnTo>
                  <a:lnTo>
                    <a:pt x="749236" y="269519"/>
                  </a:lnTo>
                  <a:lnTo>
                    <a:pt x="720648" y="200660"/>
                  </a:lnTo>
                  <a:lnTo>
                    <a:pt x="695820" y="161290"/>
                  </a:lnTo>
                  <a:lnTo>
                    <a:pt x="666877" y="124460"/>
                  </a:lnTo>
                  <a:lnTo>
                    <a:pt x="634212" y="92710"/>
                  </a:lnTo>
                  <a:lnTo>
                    <a:pt x="598170" y="66040"/>
                  </a:lnTo>
                  <a:lnTo>
                    <a:pt x="559155" y="44450"/>
                  </a:lnTo>
                  <a:lnTo>
                    <a:pt x="543140" y="38100"/>
                  </a:lnTo>
                  <a:lnTo>
                    <a:pt x="517525" y="27940"/>
                  </a:lnTo>
                  <a:lnTo>
                    <a:pt x="504101" y="22860"/>
                  </a:lnTo>
                  <a:lnTo>
                    <a:pt x="494055" y="20320"/>
                  </a:lnTo>
                  <a:lnTo>
                    <a:pt x="480885" y="16510"/>
                  </a:lnTo>
                  <a:lnTo>
                    <a:pt x="449694" y="8890"/>
                  </a:lnTo>
                  <a:lnTo>
                    <a:pt x="406628" y="2540"/>
                  </a:lnTo>
                  <a:lnTo>
                    <a:pt x="365074" y="381"/>
                  </a:lnTo>
                  <a:lnTo>
                    <a:pt x="365074" y="22860"/>
                  </a:lnTo>
                  <a:lnTo>
                    <a:pt x="327558" y="33020"/>
                  </a:lnTo>
                  <a:lnTo>
                    <a:pt x="309435" y="40640"/>
                  </a:lnTo>
                  <a:lnTo>
                    <a:pt x="291757" y="49530"/>
                  </a:lnTo>
                  <a:lnTo>
                    <a:pt x="287870" y="46990"/>
                  </a:lnTo>
                  <a:lnTo>
                    <a:pt x="284200" y="44450"/>
                  </a:lnTo>
                  <a:lnTo>
                    <a:pt x="280797" y="40640"/>
                  </a:lnTo>
                  <a:lnTo>
                    <a:pt x="301320" y="33020"/>
                  </a:lnTo>
                  <a:lnTo>
                    <a:pt x="321246" y="27940"/>
                  </a:lnTo>
                  <a:lnTo>
                    <a:pt x="340334" y="24130"/>
                  </a:lnTo>
                  <a:lnTo>
                    <a:pt x="358355" y="22860"/>
                  </a:lnTo>
                  <a:lnTo>
                    <a:pt x="365074" y="22860"/>
                  </a:lnTo>
                  <a:lnTo>
                    <a:pt x="365074" y="381"/>
                  </a:lnTo>
                  <a:lnTo>
                    <a:pt x="357784" y="0"/>
                  </a:lnTo>
                  <a:lnTo>
                    <a:pt x="327647" y="3810"/>
                  </a:lnTo>
                  <a:lnTo>
                    <a:pt x="294640" y="12700"/>
                  </a:lnTo>
                  <a:lnTo>
                    <a:pt x="270116" y="21615"/>
                  </a:lnTo>
                  <a:lnTo>
                    <a:pt x="270116" y="60960"/>
                  </a:lnTo>
                  <a:lnTo>
                    <a:pt x="262178" y="66040"/>
                  </a:lnTo>
                  <a:lnTo>
                    <a:pt x="254368" y="71120"/>
                  </a:lnTo>
                  <a:lnTo>
                    <a:pt x="246684" y="76200"/>
                  </a:lnTo>
                  <a:lnTo>
                    <a:pt x="239128" y="82550"/>
                  </a:lnTo>
                  <a:lnTo>
                    <a:pt x="236626" y="81280"/>
                  </a:lnTo>
                  <a:lnTo>
                    <a:pt x="234124" y="80010"/>
                  </a:lnTo>
                  <a:lnTo>
                    <a:pt x="229870" y="74930"/>
                  </a:lnTo>
                  <a:lnTo>
                    <a:pt x="225971" y="68580"/>
                  </a:lnTo>
                  <a:lnTo>
                    <a:pt x="234251" y="63500"/>
                  </a:lnTo>
                  <a:lnTo>
                    <a:pt x="242544" y="59690"/>
                  </a:lnTo>
                  <a:lnTo>
                    <a:pt x="250837" y="54610"/>
                  </a:lnTo>
                  <a:lnTo>
                    <a:pt x="259130" y="50800"/>
                  </a:lnTo>
                  <a:lnTo>
                    <a:pt x="262521" y="54610"/>
                  </a:lnTo>
                  <a:lnTo>
                    <a:pt x="266179" y="58420"/>
                  </a:lnTo>
                  <a:lnTo>
                    <a:pt x="270116" y="60960"/>
                  </a:lnTo>
                  <a:lnTo>
                    <a:pt x="270116" y="21615"/>
                  </a:lnTo>
                  <a:lnTo>
                    <a:pt x="259664" y="25400"/>
                  </a:lnTo>
                  <a:lnTo>
                    <a:pt x="223621" y="44450"/>
                  </a:lnTo>
                  <a:lnTo>
                    <a:pt x="221246" y="45961"/>
                  </a:lnTo>
                  <a:lnTo>
                    <a:pt x="221246" y="96520"/>
                  </a:lnTo>
                  <a:lnTo>
                    <a:pt x="214020" y="104140"/>
                  </a:lnTo>
                  <a:lnTo>
                    <a:pt x="206946" y="110490"/>
                  </a:lnTo>
                  <a:lnTo>
                    <a:pt x="200037" y="116840"/>
                  </a:lnTo>
                  <a:lnTo>
                    <a:pt x="193281" y="124460"/>
                  </a:lnTo>
                  <a:lnTo>
                    <a:pt x="186677" y="121920"/>
                  </a:lnTo>
                  <a:lnTo>
                    <a:pt x="180263" y="118110"/>
                  </a:lnTo>
                  <a:lnTo>
                    <a:pt x="178142" y="116814"/>
                  </a:lnTo>
                  <a:lnTo>
                    <a:pt x="178142" y="142240"/>
                  </a:lnTo>
                  <a:lnTo>
                    <a:pt x="173939" y="147320"/>
                  </a:lnTo>
                  <a:lnTo>
                    <a:pt x="169659" y="152400"/>
                  </a:lnTo>
                  <a:lnTo>
                    <a:pt x="161048" y="165100"/>
                  </a:lnTo>
                  <a:lnTo>
                    <a:pt x="157035" y="170180"/>
                  </a:lnTo>
                  <a:lnTo>
                    <a:pt x="153314" y="176530"/>
                  </a:lnTo>
                  <a:lnTo>
                    <a:pt x="151193" y="175260"/>
                  </a:lnTo>
                  <a:lnTo>
                    <a:pt x="146951" y="172720"/>
                  </a:lnTo>
                  <a:lnTo>
                    <a:pt x="142189" y="170180"/>
                  </a:lnTo>
                  <a:lnTo>
                    <a:pt x="142189" y="194310"/>
                  </a:lnTo>
                  <a:lnTo>
                    <a:pt x="138341" y="201930"/>
                  </a:lnTo>
                  <a:lnTo>
                    <a:pt x="134607" y="208280"/>
                  </a:lnTo>
                  <a:lnTo>
                    <a:pt x="131013" y="215900"/>
                  </a:lnTo>
                  <a:lnTo>
                    <a:pt x="127533" y="222250"/>
                  </a:lnTo>
                  <a:lnTo>
                    <a:pt x="118389" y="220243"/>
                  </a:lnTo>
                  <a:lnTo>
                    <a:pt x="118389" y="243840"/>
                  </a:lnTo>
                  <a:lnTo>
                    <a:pt x="115658" y="250190"/>
                  </a:lnTo>
                  <a:lnTo>
                    <a:pt x="112966" y="256540"/>
                  </a:lnTo>
                  <a:lnTo>
                    <a:pt x="107518" y="273050"/>
                  </a:lnTo>
                  <a:lnTo>
                    <a:pt x="105067" y="280670"/>
                  </a:lnTo>
                  <a:lnTo>
                    <a:pt x="102971" y="288290"/>
                  </a:lnTo>
                  <a:lnTo>
                    <a:pt x="97663" y="287324"/>
                  </a:lnTo>
                  <a:lnTo>
                    <a:pt x="97663" y="307340"/>
                  </a:lnTo>
                  <a:lnTo>
                    <a:pt x="94881" y="320040"/>
                  </a:lnTo>
                  <a:lnTo>
                    <a:pt x="92544" y="332282"/>
                  </a:lnTo>
                  <a:lnTo>
                    <a:pt x="92544" y="488950"/>
                  </a:lnTo>
                  <a:lnTo>
                    <a:pt x="33997" y="499110"/>
                  </a:lnTo>
                  <a:lnTo>
                    <a:pt x="30911" y="486410"/>
                  </a:lnTo>
                  <a:lnTo>
                    <a:pt x="28270" y="473710"/>
                  </a:lnTo>
                  <a:lnTo>
                    <a:pt x="26085" y="459740"/>
                  </a:lnTo>
                  <a:lnTo>
                    <a:pt x="24371" y="447040"/>
                  </a:lnTo>
                  <a:lnTo>
                    <a:pt x="32397" y="448310"/>
                  </a:lnTo>
                  <a:lnTo>
                    <a:pt x="40462" y="448310"/>
                  </a:lnTo>
                  <a:lnTo>
                    <a:pt x="48552" y="449580"/>
                  </a:lnTo>
                  <a:lnTo>
                    <a:pt x="72580" y="449580"/>
                  </a:lnTo>
                  <a:lnTo>
                    <a:pt x="82753" y="448310"/>
                  </a:lnTo>
                  <a:lnTo>
                    <a:pt x="87287" y="448310"/>
                  </a:lnTo>
                  <a:lnTo>
                    <a:pt x="88252" y="458470"/>
                  </a:lnTo>
                  <a:lnTo>
                    <a:pt x="89458" y="468630"/>
                  </a:lnTo>
                  <a:lnTo>
                    <a:pt x="90881" y="478790"/>
                  </a:lnTo>
                  <a:lnTo>
                    <a:pt x="92544" y="488950"/>
                  </a:lnTo>
                  <a:lnTo>
                    <a:pt x="92544" y="332282"/>
                  </a:lnTo>
                  <a:lnTo>
                    <a:pt x="92456" y="332740"/>
                  </a:lnTo>
                  <a:lnTo>
                    <a:pt x="90398" y="346710"/>
                  </a:lnTo>
                  <a:lnTo>
                    <a:pt x="88696" y="359410"/>
                  </a:lnTo>
                  <a:lnTo>
                    <a:pt x="86664" y="359092"/>
                  </a:lnTo>
                  <a:lnTo>
                    <a:pt x="86664" y="381000"/>
                  </a:lnTo>
                  <a:lnTo>
                    <a:pt x="86220" y="388620"/>
                  </a:lnTo>
                  <a:lnTo>
                    <a:pt x="85902" y="394970"/>
                  </a:lnTo>
                  <a:lnTo>
                    <a:pt x="85826" y="398780"/>
                  </a:lnTo>
                  <a:lnTo>
                    <a:pt x="85725" y="417830"/>
                  </a:lnTo>
                  <a:lnTo>
                    <a:pt x="85966" y="425450"/>
                  </a:lnTo>
                  <a:lnTo>
                    <a:pt x="83578" y="426720"/>
                  </a:lnTo>
                  <a:lnTo>
                    <a:pt x="78486" y="426720"/>
                  </a:lnTo>
                  <a:lnTo>
                    <a:pt x="64427" y="427990"/>
                  </a:lnTo>
                  <a:lnTo>
                    <a:pt x="22567" y="424180"/>
                  </a:lnTo>
                  <a:lnTo>
                    <a:pt x="22186" y="415290"/>
                  </a:lnTo>
                  <a:lnTo>
                    <a:pt x="22059" y="410210"/>
                  </a:lnTo>
                  <a:lnTo>
                    <a:pt x="22174" y="398780"/>
                  </a:lnTo>
                  <a:lnTo>
                    <a:pt x="22440" y="391160"/>
                  </a:lnTo>
                  <a:lnTo>
                    <a:pt x="22885" y="383540"/>
                  </a:lnTo>
                  <a:lnTo>
                    <a:pt x="23495" y="375920"/>
                  </a:lnTo>
                  <a:lnTo>
                    <a:pt x="24244" y="369570"/>
                  </a:lnTo>
                  <a:lnTo>
                    <a:pt x="38709" y="374650"/>
                  </a:lnTo>
                  <a:lnTo>
                    <a:pt x="53047" y="377190"/>
                  </a:lnTo>
                  <a:lnTo>
                    <a:pt x="78219" y="381000"/>
                  </a:lnTo>
                  <a:lnTo>
                    <a:pt x="86664" y="381000"/>
                  </a:lnTo>
                  <a:lnTo>
                    <a:pt x="86664" y="359092"/>
                  </a:lnTo>
                  <a:lnTo>
                    <a:pt x="80632" y="358140"/>
                  </a:lnTo>
                  <a:lnTo>
                    <a:pt x="72580" y="358140"/>
                  </a:lnTo>
                  <a:lnTo>
                    <a:pt x="48501" y="354330"/>
                  </a:lnTo>
                  <a:lnTo>
                    <a:pt x="40640" y="351790"/>
                  </a:lnTo>
                  <a:lnTo>
                    <a:pt x="33528" y="349250"/>
                  </a:lnTo>
                  <a:lnTo>
                    <a:pt x="27711" y="344170"/>
                  </a:lnTo>
                  <a:lnTo>
                    <a:pt x="29959" y="332740"/>
                  </a:lnTo>
                  <a:lnTo>
                    <a:pt x="32600" y="321310"/>
                  </a:lnTo>
                  <a:lnTo>
                    <a:pt x="35598" y="311150"/>
                  </a:lnTo>
                  <a:lnTo>
                    <a:pt x="38925" y="299720"/>
                  </a:lnTo>
                  <a:lnTo>
                    <a:pt x="40297" y="299720"/>
                  </a:lnTo>
                  <a:lnTo>
                    <a:pt x="54457" y="303530"/>
                  </a:lnTo>
                  <a:lnTo>
                    <a:pt x="68757" y="306070"/>
                  </a:lnTo>
                  <a:lnTo>
                    <a:pt x="83172" y="307340"/>
                  </a:lnTo>
                  <a:lnTo>
                    <a:pt x="97663" y="307340"/>
                  </a:lnTo>
                  <a:lnTo>
                    <a:pt x="97663" y="287324"/>
                  </a:lnTo>
                  <a:lnTo>
                    <a:pt x="82156" y="284480"/>
                  </a:lnTo>
                  <a:lnTo>
                    <a:pt x="74968" y="284480"/>
                  </a:lnTo>
                  <a:lnTo>
                    <a:pt x="67576" y="283210"/>
                  </a:lnTo>
                  <a:lnTo>
                    <a:pt x="60325" y="280670"/>
                  </a:lnTo>
                  <a:lnTo>
                    <a:pt x="46329" y="278130"/>
                  </a:lnTo>
                  <a:lnTo>
                    <a:pt x="46939" y="276860"/>
                  </a:lnTo>
                  <a:lnTo>
                    <a:pt x="52285" y="264160"/>
                  </a:lnTo>
                  <a:lnTo>
                    <a:pt x="58140" y="251460"/>
                  </a:lnTo>
                  <a:lnTo>
                    <a:pt x="64503" y="238760"/>
                  </a:lnTo>
                  <a:lnTo>
                    <a:pt x="71348" y="226060"/>
                  </a:lnTo>
                  <a:lnTo>
                    <a:pt x="82727" y="231140"/>
                  </a:lnTo>
                  <a:lnTo>
                    <a:pt x="94373" y="236220"/>
                  </a:lnTo>
                  <a:lnTo>
                    <a:pt x="118389" y="243840"/>
                  </a:lnTo>
                  <a:lnTo>
                    <a:pt x="118389" y="220243"/>
                  </a:lnTo>
                  <a:lnTo>
                    <a:pt x="116014" y="219710"/>
                  </a:lnTo>
                  <a:lnTo>
                    <a:pt x="93675" y="212090"/>
                  </a:lnTo>
                  <a:lnTo>
                    <a:pt x="82880" y="207010"/>
                  </a:lnTo>
                  <a:lnTo>
                    <a:pt x="88163" y="198120"/>
                  </a:lnTo>
                  <a:lnTo>
                    <a:pt x="93662" y="190500"/>
                  </a:lnTo>
                  <a:lnTo>
                    <a:pt x="99364" y="182880"/>
                  </a:lnTo>
                  <a:lnTo>
                    <a:pt x="105270" y="175260"/>
                  </a:lnTo>
                  <a:lnTo>
                    <a:pt x="113385" y="181610"/>
                  </a:lnTo>
                  <a:lnTo>
                    <a:pt x="122047" y="186690"/>
                  </a:lnTo>
                  <a:lnTo>
                    <a:pt x="131152" y="190500"/>
                  </a:lnTo>
                  <a:lnTo>
                    <a:pt x="140627" y="194310"/>
                  </a:lnTo>
                  <a:lnTo>
                    <a:pt x="142189" y="194310"/>
                  </a:lnTo>
                  <a:lnTo>
                    <a:pt x="142189" y="170180"/>
                  </a:lnTo>
                  <a:lnTo>
                    <a:pt x="139814" y="168910"/>
                  </a:lnTo>
                  <a:lnTo>
                    <a:pt x="132842" y="165100"/>
                  </a:lnTo>
                  <a:lnTo>
                    <a:pt x="126022" y="162560"/>
                  </a:lnTo>
                  <a:lnTo>
                    <a:pt x="119380" y="158750"/>
                  </a:lnTo>
                  <a:lnTo>
                    <a:pt x="126530" y="149860"/>
                  </a:lnTo>
                  <a:lnTo>
                    <a:pt x="133908" y="142240"/>
                  </a:lnTo>
                  <a:lnTo>
                    <a:pt x="141516" y="134620"/>
                  </a:lnTo>
                  <a:lnTo>
                    <a:pt x="149377" y="127000"/>
                  </a:lnTo>
                  <a:lnTo>
                    <a:pt x="149999" y="127000"/>
                  </a:lnTo>
                  <a:lnTo>
                    <a:pt x="150647" y="125730"/>
                  </a:lnTo>
                  <a:lnTo>
                    <a:pt x="151269" y="125730"/>
                  </a:lnTo>
                  <a:lnTo>
                    <a:pt x="157594" y="129540"/>
                  </a:lnTo>
                  <a:lnTo>
                    <a:pt x="164198" y="134620"/>
                  </a:lnTo>
                  <a:lnTo>
                    <a:pt x="171056" y="138430"/>
                  </a:lnTo>
                  <a:lnTo>
                    <a:pt x="178142" y="142240"/>
                  </a:lnTo>
                  <a:lnTo>
                    <a:pt x="178142" y="116814"/>
                  </a:lnTo>
                  <a:lnTo>
                    <a:pt x="174078" y="114300"/>
                  </a:lnTo>
                  <a:lnTo>
                    <a:pt x="168148" y="110490"/>
                  </a:lnTo>
                  <a:lnTo>
                    <a:pt x="177698" y="102870"/>
                  </a:lnTo>
                  <a:lnTo>
                    <a:pt x="187426" y="95250"/>
                  </a:lnTo>
                  <a:lnTo>
                    <a:pt x="197294" y="87630"/>
                  </a:lnTo>
                  <a:lnTo>
                    <a:pt x="207289" y="81280"/>
                  </a:lnTo>
                  <a:lnTo>
                    <a:pt x="210794" y="86360"/>
                  </a:lnTo>
                  <a:lnTo>
                    <a:pt x="215328" y="92710"/>
                  </a:lnTo>
                  <a:lnTo>
                    <a:pt x="221246" y="96520"/>
                  </a:lnTo>
                  <a:lnTo>
                    <a:pt x="221246" y="45961"/>
                  </a:lnTo>
                  <a:lnTo>
                    <a:pt x="187413" y="67310"/>
                  </a:lnTo>
                  <a:lnTo>
                    <a:pt x="151942" y="95250"/>
                  </a:lnTo>
                  <a:lnTo>
                    <a:pt x="118110" y="127000"/>
                  </a:lnTo>
                  <a:lnTo>
                    <a:pt x="86817" y="162560"/>
                  </a:lnTo>
                  <a:lnTo>
                    <a:pt x="58966" y="201930"/>
                  </a:lnTo>
                  <a:lnTo>
                    <a:pt x="35445" y="246380"/>
                  </a:lnTo>
                  <a:lnTo>
                    <a:pt x="17183" y="293370"/>
                  </a:lnTo>
                  <a:lnTo>
                    <a:pt x="5067" y="344170"/>
                  </a:lnTo>
                  <a:lnTo>
                    <a:pt x="0" y="398780"/>
                  </a:lnTo>
                  <a:lnTo>
                    <a:pt x="2895" y="454660"/>
                  </a:lnTo>
                  <a:lnTo>
                    <a:pt x="13423" y="508000"/>
                  </a:lnTo>
                  <a:lnTo>
                    <a:pt x="30505" y="557530"/>
                  </a:lnTo>
                  <a:lnTo>
                    <a:pt x="53022" y="603250"/>
                  </a:lnTo>
                  <a:lnTo>
                    <a:pt x="79895" y="643890"/>
                  </a:lnTo>
                  <a:lnTo>
                    <a:pt x="110007" y="681990"/>
                  </a:lnTo>
                  <a:lnTo>
                    <a:pt x="142265" y="713740"/>
                  </a:lnTo>
                  <a:lnTo>
                    <a:pt x="175577" y="741680"/>
                  </a:lnTo>
                  <a:lnTo>
                    <a:pt x="208838" y="764540"/>
                  </a:lnTo>
                  <a:lnTo>
                    <a:pt x="270802" y="792480"/>
                  </a:lnTo>
                  <a:lnTo>
                    <a:pt x="271335" y="792480"/>
                  </a:lnTo>
                  <a:lnTo>
                    <a:pt x="280123" y="795020"/>
                  </a:lnTo>
                  <a:lnTo>
                    <a:pt x="284289" y="796290"/>
                  </a:lnTo>
                  <a:lnTo>
                    <a:pt x="307797" y="800100"/>
                  </a:lnTo>
                  <a:lnTo>
                    <a:pt x="331279" y="802640"/>
                  </a:lnTo>
                  <a:lnTo>
                    <a:pt x="353644" y="803910"/>
                  </a:lnTo>
                  <a:lnTo>
                    <a:pt x="418985" y="803910"/>
                  </a:lnTo>
                  <a:lnTo>
                    <a:pt x="426504" y="802640"/>
                  </a:lnTo>
                  <a:lnTo>
                    <a:pt x="433832" y="802640"/>
                  </a:lnTo>
                  <a:lnTo>
                    <a:pt x="440956" y="801370"/>
                  </a:lnTo>
                  <a:lnTo>
                    <a:pt x="473227" y="798830"/>
                  </a:lnTo>
                  <a:lnTo>
                    <a:pt x="489038" y="796290"/>
                  </a:lnTo>
                  <a:lnTo>
                    <a:pt x="504621" y="792480"/>
                  </a:lnTo>
                  <a:lnTo>
                    <a:pt x="511314" y="789940"/>
                  </a:lnTo>
                  <a:lnTo>
                    <a:pt x="516369" y="788670"/>
                  </a:lnTo>
                  <a:lnTo>
                    <a:pt x="525500" y="786130"/>
                  </a:lnTo>
                  <a:lnTo>
                    <a:pt x="537375" y="781050"/>
                  </a:lnTo>
                  <a:lnTo>
                    <a:pt x="540016" y="779780"/>
                  </a:lnTo>
                  <a:lnTo>
                    <a:pt x="579716" y="760730"/>
                  </a:lnTo>
                  <a:lnTo>
                    <a:pt x="619023" y="735330"/>
                  </a:lnTo>
                  <a:lnTo>
                    <a:pt x="654862" y="702310"/>
                  </a:lnTo>
                  <a:lnTo>
                    <a:pt x="686777" y="665480"/>
                  </a:lnTo>
                  <a:lnTo>
                    <a:pt x="714286" y="624840"/>
                  </a:lnTo>
                  <a:lnTo>
                    <a:pt x="736942" y="579120"/>
                  </a:lnTo>
                  <a:lnTo>
                    <a:pt x="754291" y="529590"/>
                  </a:lnTo>
                  <a:lnTo>
                    <a:pt x="765873" y="477520"/>
                  </a:lnTo>
                  <a:lnTo>
                    <a:pt x="771550" y="429260"/>
                  </a:lnTo>
                  <a:lnTo>
                    <a:pt x="772134" y="415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40DEE1EB-BD44-B25C-60F6-18C78862942D}"/>
                </a:ext>
              </a:extLst>
            </p:cNvPr>
            <p:cNvSpPr/>
            <p:nvPr/>
          </p:nvSpPr>
          <p:spPr>
            <a:xfrm>
              <a:off x="4173124" y="1929948"/>
              <a:ext cx="0" cy="7562215"/>
            </a:xfrm>
            <a:custGeom>
              <a:avLst/>
              <a:gdLst/>
              <a:ahLst/>
              <a:cxnLst/>
              <a:rect l="l" t="t" r="r" b="b"/>
              <a:pathLst>
                <a:path h="7562215">
                  <a:moveTo>
                    <a:pt x="0" y="0"/>
                  </a:moveTo>
                  <a:lnTo>
                    <a:pt x="0" y="7561822"/>
                  </a:lnTo>
                </a:path>
              </a:pathLst>
            </a:custGeom>
            <a:ln w="612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9" name="object 15">
            <a:extLst>
              <a:ext uri="{FF2B5EF4-FFF2-40B4-BE49-F238E27FC236}">
                <a16:creationId xmlns:a16="http://schemas.microsoft.com/office/drawing/2014/main" id="{665E68AC-99CC-579B-4213-7976EB5AA640}"/>
              </a:ext>
            </a:extLst>
          </p:cNvPr>
          <p:cNvSpPr txBox="1"/>
          <p:nvPr userDrawn="1"/>
        </p:nvSpPr>
        <p:spPr>
          <a:xfrm>
            <a:off x="2516406" y="5980345"/>
            <a:ext cx="638097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1031" b="1" spc="-6" dirty="0">
                <a:latin typeface="Arial"/>
                <a:cs typeface="Arial"/>
              </a:rPr>
              <a:t>Graviditet</a:t>
            </a:r>
            <a:endParaRPr sz="1031">
              <a:latin typeface="Arial"/>
              <a:cs typeface="Arial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75081E9E-D4F6-1810-74F0-E1D8683F661F}"/>
              </a:ext>
            </a:extLst>
          </p:cNvPr>
          <p:cNvSpPr txBox="1"/>
          <p:nvPr userDrawn="1"/>
        </p:nvSpPr>
        <p:spPr>
          <a:xfrm>
            <a:off x="3540134" y="5980345"/>
            <a:ext cx="971971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1031" b="1" spc="-6" dirty="0">
                <a:latin typeface="Arial"/>
                <a:cs typeface="Arial"/>
              </a:rPr>
              <a:t>Förskoleåldern</a:t>
            </a:r>
            <a:endParaRPr sz="1031">
              <a:latin typeface="Arial"/>
              <a:cs typeface="Arial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D53E72FA-8849-3D4B-8E41-D23232BE0A77}"/>
              </a:ext>
            </a:extLst>
          </p:cNvPr>
          <p:cNvSpPr txBox="1"/>
          <p:nvPr userDrawn="1"/>
        </p:nvSpPr>
        <p:spPr>
          <a:xfrm>
            <a:off x="5484911" y="5980345"/>
            <a:ext cx="697786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1031" b="1" spc="-6" dirty="0">
                <a:latin typeface="Arial"/>
                <a:cs typeface="Arial"/>
              </a:rPr>
              <a:t>Skolåldern</a:t>
            </a:r>
            <a:endParaRPr sz="1031">
              <a:latin typeface="Arial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C5489BC3-8B7C-B909-7FF9-D23F4A240826}"/>
              </a:ext>
            </a:extLst>
          </p:cNvPr>
          <p:cNvSpPr txBox="1"/>
          <p:nvPr userDrawn="1"/>
        </p:nvSpPr>
        <p:spPr>
          <a:xfrm>
            <a:off x="7504497" y="5980345"/>
            <a:ext cx="1023573" cy="168743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9"/>
              </a:spcBef>
            </a:pPr>
            <a:r>
              <a:rPr sz="1031" b="1" dirty="0">
                <a:latin typeface="Arial"/>
                <a:cs typeface="Arial"/>
              </a:rPr>
              <a:t>Efter</a:t>
            </a:r>
            <a:r>
              <a:rPr sz="1031" b="1" spc="12" dirty="0">
                <a:latin typeface="Arial"/>
                <a:cs typeface="Arial"/>
              </a:rPr>
              <a:t> </a:t>
            </a:r>
            <a:r>
              <a:rPr sz="1031" b="1" spc="-6" dirty="0">
                <a:latin typeface="Arial"/>
                <a:cs typeface="Arial"/>
              </a:rPr>
              <a:t>skolåldern</a:t>
            </a:r>
            <a:endParaRPr sz="1031">
              <a:latin typeface="Arial"/>
              <a:cs typeface="Arial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A7414357-FDD0-242B-6D12-9B1B4B4EDDFB}"/>
              </a:ext>
            </a:extLst>
          </p:cNvPr>
          <p:cNvSpPr txBox="1"/>
          <p:nvPr userDrawn="1"/>
        </p:nvSpPr>
        <p:spPr>
          <a:xfrm>
            <a:off x="2068663" y="4063178"/>
            <a:ext cx="153888" cy="17004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701">
              <a:lnSpc>
                <a:spcPts val="1216"/>
              </a:lnSpc>
            </a:pPr>
            <a:r>
              <a:rPr sz="1031" b="1" dirty="0">
                <a:latin typeface="Arial"/>
                <a:cs typeface="Arial"/>
              </a:rPr>
              <a:t>Avkastning</a:t>
            </a:r>
            <a:r>
              <a:rPr sz="1031" b="1" spc="15" dirty="0">
                <a:latin typeface="Arial"/>
                <a:cs typeface="Arial"/>
              </a:rPr>
              <a:t> </a:t>
            </a:r>
            <a:r>
              <a:rPr sz="1031" b="1" dirty="0">
                <a:latin typeface="Arial"/>
                <a:cs typeface="Arial"/>
              </a:rPr>
              <a:t>i</a:t>
            </a:r>
            <a:r>
              <a:rPr sz="1031" b="1" spc="15" dirty="0">
                <a:latin typeface="Arial"/>
                <a:cs typeface="Arial"/>
              </a:rPr>
              <a:t> </a:t>
            </a:r>
            <a:r>
              <a:rPr sz="1031" b="1" spc="-6" dirty="0">
                <a:latin typeface="Arial"/>
                <a:cs typeface="Arial"/>
              </a:rPr>
              <a:t>humankapital</a:t>
            </a:r>
            <a:endParaRPr sz="1031">
              <a:latin typeface="Arial"/>
              <a:cs typeface="Arial"/>
            </a:endParaRPr>
          </a:p>
        </p:txBody>
      </p:sp>
      <p:sp>
        <p:nvSpPr>
          <p:cNvPr id="24" name="object 20">
            <a:extLst>
              <a:ext uri="{FF2B5EF4-FFF2-40B4-BE49-F238E27FC236}">
                <a16:creationId xmlns:a16="http://schemas.microsoft.com/office/drawing/2014/main" id="{FA0AC8B5-2CD9-83A3-8243-908F0A3848CD}"/>
              </a:ext>
            </a:extLst>
          </p:cNvPr>
          <p:cNvSpPr/>
          <p:nvPr userDrawn="1"/>
        </p:nvSpPr>
        <p:spPr>
          <a:xfrm>
            <a:off x="10151670" y="1317147"/>
            <a:ext cx="468271" cy="487492"/>
          </a:xfrm>
          <a:custGeom>
            <a:avLst/>
            <a:gdLst/>
            <a:ahLst/>
            <a:cxnLst/>
            <a:rect l="l" t="t" r="r" b="b"/>
            <a:pathLst>
              <a:path w="772159" h="803910">
                <a:moveTo>
                  <a:pt x="709028" y="413639"/>
                </a:moveTo>
                <a:lnTo>
                  <a:pt x="706374" y="361454"/>
                </a:lnTo>
                <a:lnTo>
                  <a:pt x="696696" y="311772"/>
                </a:lnTo>
                <a:lnTo>
                  <a:pt x="690892" y="295046"/>
                </a:lnTo>
                <a:lnTo>
                  <a:pt x="690892" y="413283"/>
                </a:lnTo>
                <a:lnTo>
                  <a:pt x="686485" y="462407"/>
                </a:lnTo>
                <a:lnTo>
                  <a:pt x="675627" y="508889"/>
                </a:lnTo>
                <a:lnTo>
                  <a:pt x="658850" y="552132"/>
                </a:lnTo>
                <a:lnTo>
                  <a:pt x="636714" y="591489"/>
                </a:lnTo>
                <a:lnTo>
                  <a:pt x="609790" y="626376"/>
                </a:lnTo>
                <a:lnTo>
                  <a:pt x="578637" y="656145"/>
                </a:lnTo>
                <a:lnTo>
                  <a:pt x="543788" y="680199"/>
                </a:lnTo>
                <a:lnTo>
                  <a:pt x="505802" y="697890"/>
                </a:lnTo>
                <a:lnTo>
                  <a:pt x="465264" y="708634"/>
                </a:lnTo>
                <a:lnTo>
                  <a:pt x="422694" y="711784"/>
                </a:lnTo>
                <a:lnTo>
                  <a:pt x="380301" y="706970"/>
                </a:lnTo>
                <a:lnTo>
                  <a:pt x="340207" y="694664"/>
                </a:lnTo>
                <a:lnTo>
                  <a:pt x="302958" y="675487"/>
                </a:lnTo>
                <a:lnTo>
                  <a:pt x="269074" y="650100"/>
                </a:lnTo>
                <a:lnTo>
                  <a:pt x="239090" y="619137"/>
                </a:lnTo>
                <a:lnTo>
                  <a:pt x="213550" y="583222"/>
                </a:lnTo>
                <a:lnTo>
                  <a:pt x="192976" y="543026"/>
                </a:lnTo>
                <a:lnTo>
                  <a:pt x="177901" y="499160"/>
                </a:lnTo>
                <a:lnTo>
                  <a:pt x="168859" y="452285"/>
                </a:lnTo>
                <a:lnTo>
                  <a:pt x="166382" y="403034"/>
                </a:lnTo>
                <a:lnTo>
                  <a:pt x="170789" y="353923"/>
                </a:lnTo>
                <a:lnTo>
                  <a:pt x="181648" y="307441"/>
                </a:lnTo>
                <a:lnTo>
                  <a:pt x="198424" y="264198"/>
                </a:lnTo>
                <a:lnTo>
                  <a:pt x="220548" y="224828"/>
                </a:lnTo>
                <a:lnTo>
                  <a:pt x="247472" y="189953"/>
                </a:lnTo>
                <a:lnTo>
                  <a:pt x="278638" y="160172"/>
                </a:lnTo>
                <a:lnTo>
                  <a:pt x="313486" y="136131"/>
                </a:lnTo>
                <a:lnTo>
                  <a:pt x="351459" y="118427"/>
                </a:lnTo>
                <a:lnTo>
                  <a:pt x="391998" y="107696"/>
                </a:lnTo>
                <a:lnTo>
                  <a:pt x="434568" y="104546"/>
                </a:lnTo>
                <a:lnTo>
                  <a:pt x="476973" y="109359"/>
                </a:lnTo>
                <a:lnTo>
                  <a:pt x="517067" y="121666"/>
                </a:lnTo>
                <a:lnTo>
                  <a:pt x="554316" y="140830"/>
                </a:lnTo>
                <a:lnTo>
                  <a:pt x="588200" y="166230"/>
                </a:lnTo>
                <a:lnTo>
                  <a:pt x="618185" y="197192"/>
                </a:lnTo>
                <a:lnTo>
                  <a:pt x="643724" y="233095"/>
                </a:lnTo>
                <a:lnTo>
                  <a:pt x="664298" y="273304"/>
                </a:lnTo>
                <a:lnTo>
                  <a:pt x="679373" y="317157"/>
                </a:lnTo>
                <a:lnTo>
                  <a:pt x="688416" y="364032"/>
                </a:lnTo>
                <a:lnTo>
                  <a:pt x="690892" y="413283"/>
                </a:lnTo>
                <a:lnTo>
                  <a:pt x="690892" y="295046"/>
                </a:lnTo>
                <a:lnTo>
                  <a:pt x="658571" y="222681"/>
                </a:lnTo>
                <a:lnTo>
                  <a:pt x="631253" y="184619"/>
                </a:lnTo>
                <a:lnTo>
                  <a:pt x="599198" y="151803"/>
                </a:lnTo>
                <a:lnTo>
                  <a:pt x="562965" y="124891"/>
                </a:lnTo>
                <a:lnTo>
                  <a:pt x="523125" y="104559"/>
                </a:lnTo>
                <a:lnTo>
                  <a:pt x="480263" y="91516"/>
                </a:lnTo>
                <a:lnTo>
                  <a:pt x="434924" y="86410"/>
                </a:lnTo>
                <a:lnTo>
                  <a:pt x="389420" y="89738"/>
                </a:lnTo>
                <a:lnTo>
                  <a:pt x="346062" y="101104"/>
                </a:lnTo>
                <a:lnTo>
                  <a:pt x="305473" y="119862"/>
                </a:lnTo>
                <a:lnTo>
                  <a:pt x="268211" y="145338"/>
                </a:lnTo>
                <a:lnTo>
                  <a:pt x="234899" y="176885"/>
                </a:lnTo>
                <a:lnTo>
                  <a:pt x="206121" y="213842"/>
                </a:lnTo>
                <a:lnTo>
                  <a:pt x="182473" y="255562"/>
                </a:lnTo>
                <a:lnTo>
                  <a:pt x="164553" y="301371"/>
                </a:lnTo>
                <a:lnTo>
                  <a:pt x="152946" y="350634"/>
                </a:lnTo>
                <a:lnTo>
                  <a:pt x="148247" y="402691"/>
                </a:lnTo>
                <a:lnTo>
                  <a:pt x="150901" y="454888"/>
                </a:lnTo>
                <a:lnTo>
                  <a:pt x="160578" y="504558"/>
                </a:lnTo>
                <a:lnTo>
                  <a:pt x="176707" y="551040"/>
                </a:lnTo>
                <a:lnTo>
                  <a:pt x="198704" y="593648"/>
                </a:lnTo>
                <a:lnTo>
                  <a:pt x="226021" y="631710"/>
                </a:lnTo>
                <a:lnTo>
                  <a:pt x="258076" y="664527"/>
                </a:lnTo>
                <a:lnTo>
                  <a:pt x="294309" y="691438"/>
                </a:lnTo>
                <a:lnTo>
                  <a:pt x="334200" y="711784"/>
                </a:lnTo>
                <a:lnTo>
                  <a:pt x="377012" y="724814"/>
                </a:lnTo>
                <a:lnTo>
                  <a:pt x="422351" y="729919"/>
                </a:lnTo>
                <a:lnTo>
                  <a:pt x="467855" y="726592"/>
                </a:lnTo>
                <a:lnTo>
                  <a:pt x="511200" y="715225"/>
                </a:lnTo>
                <a:lnTo>
                  <a:pt x="551802" y="696468"/>
                </a:lnTo>
                <a:lnTo>
                  <a:pt x="589051" y="670991"/>
                </a:lnTo>
                <a:lnTo>
                  <a:pt x="622363" y="639445"/>
                </a:lnTo>
                <a:lnTo>
                  <a:pt x="651141" y="602488"/>
                </a:lnTo>
                <a:lnTo>
                  <a:pt x="674801" y="560768"/>
                </a:lnTo>
                <a:lnTo>
                  <a:pt x="692721" y="514959"/>
                </a:lnTo>
                <a:lnTo>
                  <a:pt x="704329" y="465696"/>
                </a:lnTo>
                <a:lnTo>
                  <a:pt x="709028" y="413639"/>
                </a:lnTo>
                <a:close/>
              </a:path>
              <a:path w="772159" h="803910">
                <a:moveTo>
                  <a:pt x="772134" y="415290"/>
                </a:moveTo>
                <a:lnTo>
                  <a:pt x="771105" y="377190"/>
                </a:lnTo>
                <a:lnTo>
                  <a:pt x="756450" y="290830"/>
                </a:lnTo>
                <a:lnTo>
                  <a:pt x="749236" y="269519"/>
                </a:lnTo>
                <a:lnTo>
                  <a:pt x="749236" y="394970"/>
                </a:lnTo>
                <a:lnTo>
                  <a:pt x="749236" y="417830"/>
                </a:lnTo>
                <a:lnTo>
                  <a:pt x="745883" y="461010"/>
                </a:lnTo>
                <a:lnTo>
                  <a:pt x="732320" y="523240"/>
                </a:lnTo>
                <a:lnTo>
                  <a:pt x="715733" y="568960"/>
                </a:lnTo>
                <a:lnTo>
                  <a:pt x="694334" y="610870"/>
                </a:lnTo>
                <a:lnTo>
                  <a:pt x="668515" y="650240"/>
                </a:lnTo>
                <a:lnTo>
                  <a:pt x="638683" y="684530"/>
                </a:lnTo>
                <a:lnTo>
                  <a:pt x="605256" y="715010"/>
                </a:lnTo>
                <a:lnTo>
                  <a:pt x="568642" y="740410"/>
                </a:lnTo>
                <a:lnTo>
                  <a:pt x="529234" y="760730"/>
                </a:lnTo>
                <a:lnTo>
                  <a:pt x="487146" y="773430"/>
                </a:lnTo>
                <a:lnTo>
                  <a:pt x="456806" y="777240"/>
                </a:lnTo>
                <a:lnTo>
                  <a:pt x="438607" y="779780"/>
                </a:lnTo>
                <a:lnTo>
                  <a:pt x="421386" y="779780"/>
                </a:lnTo>
                <a:lnTo>
                  <a:pt x="377990" y="775970"/>
                </a:lnTo>
                <a:lnTo>
                  <a:pt x="354939" y="769620"/>
                </a:lnTo>
                <a:lnTo>
                  <a:pt x="336486" y="764540"/>
                </a:lnTo>
                <a:lnTo>
                  <a:pt x="297243" y="748030"/>
                </a:lnTo>
                <a:lnTo>
                  <a:pt x="292938" y="745490"/>
                </a:lnTo>
                <a:lnTo>
                  <a:pt x="284327" y="740410"/>
                </a:lnTo>
                <a:lnTo>
                  <a:pt x="283908" y="740168"/>
                </a:lnTo>
                <a:lnTo>
                  <a:pt x="283908" y="765810"/>
                </a:lnTo>
                <a:lnTo>
                  <a:pt x="271780" y="769620"/>
                </a:lnTo>
                <a:lnTo>
                  <a:pt x="262966" y="765810"/>
                </a:lnTo>
                <a:lnTo>
                  <a:pt x="253873" y="763270"/>
                </a:lnTo>
                <a:lnTo>
                  <a:pt x="244551" y="758190"/>
                </a:lnTo>
                <a:lnTo>
                  <a:pt x="235026" y="753110"/>
                </a:lnTo>
                <a:lnTo>
                  <a:pt x="239636" y="750570"/>
                </a:lnTo>
                <a:lnTo>
                  <a:pt x="244170" y="748030"/>
                </a:lnTo>
                <a:lnTo>
                  <a:pt x="248513" y="745490"/>
                </a:lnTo>
                <a:lnTo>
                  <a:pt x="253936" y="749300"/>
                </a:lnTo>
                <a:lnTo>
                  <a:pt x="259562" y="751840"/>
                </a:lnTo>
                <a:lnTo>
                  <a:pt x="265442" y="755650"/>
                </a:lnTo>
                <a:lnTo>
                  <a:pt x="271729" y="759460"/>
                </a:lnTo>
                <a:lnTo>
                  <a:pt x="277888" y="763270"/>
                </a:lnTo>
                <a:lnTo>
                  <a:pt x="283908" y="765810"/>
                </a:lnTo>
                <a:lnTo>
                  <a:pt x="283908" y="740168"/>
                </a:lnTo>
                <a:lnTo>
                  <a:pt x="260642" y="726440"/>
                </a:lnTo>
                <a:lnTo>
                  <a:pt x="230149" y="701078"/>
                </a:lnTo>
                <a:lnTo>
                  <a:pt x="230149" y="730250"/>
                </a:lnTo>
                <a:lnTo>
                  <a:pt x="224383" y="734060"/>
                </a:lnTo>
                <a:lnTo>
                  <a:pt x="218351" y="737870"/>
                </a:lnTo>
                <a:lnTo>
                  <a:pt x="212115" y="740410"/>
                </a:lnTo>
                <a:lnTo>
                  <a:pt x="189077" y="725170"/>
                </a:lnTo>
                <a:lnTo>
                  <a:pt x="177507" y="716280"/>
                </a:lnTo>
                <a:lnTo>
                  <a:pt x="165976" y="706120"/>
                </a:lnTo>
                <a:lnTo>
                  <a:pt x="173583" y="703580"/>
                </a:lnTo>
                <a:lnTo>
                  <a:pt x="180860" y="699770"/>
                </a:lnTo>
                <a:lnTo>
                  <a:pt x="189509" y="693420"/>
                </a:lnTo>
                <a:lnTo>
                  <a:pt x="189992" y="693420"/>
                </a:lnTo>
                <a:lnTo>
                  <a:pt x="194348" y="697230"/>
                </a:lnTo>
                <a:lnTo>
                  <a:pt x="198894" y="702310"/>
                </a:lnTo>
                <a:lnTo>
                  <a:pt x="203631" y="707390"/>
                </a:lnTo>
                <a:lnTo>
                  <a:pt x="208584" y="711200"/>
                </a:lnTo>
                <a:lnTo>
                  <a:pt x="214083" y="716280"/>
                </a:lnTo>
                <a:lnTo>
                  <a:pt x="219519" y="721360"/>
                </a:lnTo>
                <a:lnTo>
                  <a:pt x="224878" y="726440"/>
                </a:lnTo>
                <a:lnTo>
                  <a:pt x="230149" y="730250"/>
                </a:lnTo>
                <a:lnTo>
                  <a:pt x="230149" y="701078"/>
                </a:lnTo>
                <a:lnTo>
                  <a:pt x="227050" y="698500"/>
                </a:lnTo>
                <a:lnTo>
                  <a:pt x="222224" y="693420"/>
                </a:lnTo>
                <a:lnTo>
                  <a:pt x="217385" y="688340"/>
                </a:lnTo>
                <a:lnTo>
                  <a:pt x="196862" y="666750"/>
                </a:lnTo>
                <a:lnTo>
                  <a:pt x="179870" y="643890"/>
                </a:lnTo>
                <a:lnTo>
                  <a:pt x="175755" y="638365"/>
                </a:lnTo>
                <a:lnTo>
                  <a:pt x="175755" y="675640"/>
                </a:lnTo>
                <a:lnTo>
                  <a:pt x="174244" y="676910"/>
                </a:lnTo>
                <a:lnTo>
                  <a:pt x="167894" y="680720"/>
                </a:lnTo>
                <a:lnTo>
                  <a:pt x="161137" y="684530"/>
                </a:lnTo>
                <a:lnTo>
                  <a:pt x="154038" y="687070"/>
                </a:lnTo>
                <a:lnTo>
                  <a:pt x="146710" y="688340"/>
                </a:lnTo>
                <a:lnTo>
                  <a:pt x="138645" y="680720"/>
                </a:lnTo>
                <a:lnTo>
                  <a:pt x="130695" y="671830"/>
                </a:lnTo>
                <a:lnTo>
                  <a:pt x="122872" y="662940"/>
                </a:lnTo>
                <a:lnTo>
                  <a:pt x="115201" y="654050"/>
                </a:lnTo>
                <a:lnTo>
                  <a:pt x="124726" y="652780"/>
                </a:lnTo>
                <a:lnTo>
                  <a:pt x="134137" y="650240"/>
                </a:lnTo>
                <a:lnTo>
                  <a:pt x="143421" y="646430"/>
                </a:lnTo>
                <a:lnTo>
                  <a:pt x="152552" y="643890"/>
                </a:lnTo>
                <a:lnTo>
                  <a:pt x="158076" y="651510"/>
                </a:lnTo>
                <a:lnTo>
                  <a:pt x="163779" y="660400"/>
                </a:lnTo>
                <a:lnTo>
                  <a:pt x="169684" y="668020"/>
                </a:lnTo>
                <a:lnTo>
                  <a:pt x="175755" y="675640"/>
                </a:lnTo>
                <a:lnTo>
                  <a:pt x="175755" y="638365"/>
                </a:lnTo>
                <a:lnTo>
                  <a:pt x="173253" y="635000"/>
                </a:lnTo>
                <a:lnTo>
                  <a:pt x="170421" y="631190"/>
                </a:lnTo>
                <a:lnTo>
                  <a:pt x="148132" y="590550"/>
                </a:lnTo>
                <a:lnTo>
                  <a:pt x="142392" y="576580"/>
                </a:lnTo>
                <a:lnTo>
                  <a:pt x="140804" y="572731"/>
                </a:lnTo>
                <a:lnTo>
                  <a:pt x="140804" y="624840"/>
                </a:lnTo>
                <a:lnTo>
                  <a:pt x="130924" y="627380"/>
                </a:lnTo>
                <a:lnTo>
                  <a:pt x="120865" y="631190"/>
                </a:lnTo>
                <a:lnTo>
                  <a:pt x="110680" y="632460"/>
                </a:lnTo>
                <a:lnTo>
                  <a:pt x="100368" y="635000"/>
                </a:lnTo>
                <a:lnTo>
                  <a:pt x="99606" y="635000"/>
                </a:lnTo>
                <a:lnTo>
                  <a:pt x="91617" y="623570"/>
                </a:lnTo>
                <a:lnTo>
                  <a:pt x="83908" y="612140"/>
                </a:lnTo>
                <a:lnTo>
                  <a:pt x="76530" y="599440"/>
                </a:lnTo>
                <a:lnTo>
                  <a:pt x="69481" y="588010"/>
                </a:lnTo>
                <a:lnTo>
                  <a:pt x="87566" y="584200"/>
                </a:lnTo>
                <a:lnTo>
                  <a:pt x="102882" y="581660"/>
                </a:lnTo>
                <a:lnTo>
                  <a:pt x="117792" y="576580"/>
                </a:lnTo>
                <a:lnTo>
                  <a:pt x="123024" y="589280"/>
                </a:lnTo>
                <a:lnTo>
                  <a:pt x="128600" y="600710"/>
                </a:lnTo>
                <a:lnTo>
                  <a:pt x="134531" y="612140"/>
                </a:lnTo>
                <a:lnTo>
                  <a:pt x="140804" y="624840"/>
                </a:lnTo>
                <a:lnTo>
                  <a:pt x="140804" y="572731"/>
                </a:lnTo>
                <a:lnTo>
                  <a:pt x="138734" y="567690"/>
                </a:lnTo>
                <a:lnTo>
                  <a:pt x="130365" y="547370"/>
                </a:lnTo>
                <a:lnTo>
                  <a:pt x="120002" y="510540"/>
                </a:lnTo>
                <a:lnTo>
                  <a:pt x="117500" y="501650"/>
                </a:lnTo>
                <a:lnTo>
                  <a:pt x="117094" y="499110"/>
                </a:lnTo>
                <a:lnTo>
                  <a:pt x="109893" y="453390"/>
                </a:lnTo>
                <a:lnTo>
                  <a:pt x="109880" y="453059"/>
                </a:lnTo>
                <a:lnTo>
                  <a:pt x="109880" y="556260"/>
                </a:lnTo>
                <a:lnTo>
                  <a:pt x="103708" y="557530"/>
                </a:lnTo>
                <a:lnTo>
                  <a:pt x="97434" y="560070"/>
                </a:lnTo>
                <a:lnTo>
                  <a:pt x="84632" y="562610"/>
                </a:lnTo>
                <a:lnTo>
                  <a:pt x="82270" y="562610"/>
                </a:lnTo>
                <a:lnTo>
                  <a:pt x="59347" y="567690"/>
                </a:lnTo>
                <a:lnTo>
                  <a:pt x="54063" y="556260"/>
                </a:lnTo>
                <a:lnTo>
                  <a:pt x="49123" y="544830"/>
                </a:lnTo>
                <a:lnTo>
                  <a:pt x="44526" y="532130"/>
                </a:lnTo>
                <a:lnTo>
                  <a:pt x="40309" y="520700"/>
                </a:lnTo>
                <a:lnTo>
                  <a:pt x="96951" y="510540"/>
                </a:lnTo>
                <a:lnTo>
                  <a:pt x="99745" y="521970"/>
                </a:lnTo>
                <a:lnTo>
                  <a:pt x="102831" y="533400"/>
                </a:lnTo>
                <a:lnTo>
                  <a:pt x="106210" y="544830"/>
                </a:lnTo>
                <a:lnTo>
                  <a:pt x="109880" y="556260"/>
                </a:lnTo>
                <a:lnTo>
                  <a:pt x="109880" y="453059"/>
                </a:lnTo>
                <a:lnTo>
                  <a:pt x="109651" y="447040"/>
                </a:lnTo>
                <a:lnTo>
                  <a:pt x="108927" y="427990"/>
                </a:lnTo>
                <a:lnTo>
                  <a:pt x="107950" y="402590"/>
                </a:lnTo>
                <a:lnTo>
                  <a:pt x="110490" y="369570"/>
                </a:lnTo>
                <a:lnTo>
                  <a:pt x="111277" y="359410"/>
                </a:lnTo>
                <a:lnTo>
                  <a:pt x="111861" y="351790"/>
                </a:lnTo>
                <a:lnTo>
                  <a:pt x="121348" y="304800"/>
                </a:lnTo>
                <a:lnTo>
                  <a:pt x="122974" y="299720"/>
                </a:lnTo>
                <a:lnTo>
                  <a:pt x="126644" y="288290"/>
                </a:lnTo>
                <a:lnTo>
                  <a:pt x="136004" y="259080"/>
                </a:lnTo>
                <a:lnTo>
                  <a:pt x="150876" y="226060"/>
                </a:lnTo>
                <a:lnTo>
                  <a:pt x="152590" y="222250"/>
                </a:lnTo>
                <a:lnTo>
                  <a:pt x="155448" y="215900"/>
                </a:lnTo>
                <a:lnTo>
                  <a:pt x="179285" y="176530"/>
                </a:lnTo>
                <a:lnTo>
                  <a:pt x="207111" y="142240"/>
                </a:lnTo>
                <a:lnTo>
                  <a:pt x="224129" y="125730"/>
                </a:lnTo>
                <a:lnTo>
                  <a:pt x="225437" y="124460"/>
                </a:lnTo>
                <a:lnTo>
                  <a:pt x="238531" y="111760"/>
                </a:lnTo>
                <a:lnTo>
                  <a:pt x="273164" y="85090"/>
                </a:lnTo>
                <a:lnTo>
                  <a:pt x="277850" y="82550"/>
                </a:lnTo>
                <a:lnTo>
                  <a:pt x="310603" y="64770"/>
                </a:lnTo>
                <a:lnTo>
                  <a:pt x="347154" y="50800"/>
                </a:lnTo>
                <a:lnTo>
                  <a:pt x="350469" y="49530"/>
                </a:lnTo>
                <a:lnTo>
                  <a:pt x="392366" y="40640"/>
                </a:lnTo>
                <a:lnTo>
                  <a:pt x="435889" y="38100"/>
                </a:lnTo>
                <a:lnTo>
                  <a:pt x="454914" y="38100"/>
                </a:lnTo>
                <a:lnTo>
                  <a:pt x="509981" y="49530"/>
                </a:lnTo>
                <a:lnTo>
                  <a:pt x="562216" y="72390"/>
                </a:lnTo>
                <a:lnTo>
                  <a:pt x="616750" y="110490"/>
                </a:lnTo>
                <a:lnTo>
                  <a:pt x="651052" y="144780"/>
                </a:lnTo>
                <a:lnTo>
                  <a:pt x="682421" y="186690"/>
                </a:lnTo>
                <a:lnTo>
                  <a:pt x="709434" y="233680"/>
                </a:lnTo>
                <a:lnTo>
                  <a:pt x="730669" y="287020"/>
                </a:lnTo>
                <a:lnTo>
                  <a:pt x="744677" y="342900"/>
                </a:lnTo>
                <a:lnTo>
                  <a:pt x="749236" y="394970"/>
                </a:lnTo>
                <a:lnTo>
                  <a:pt x="749236" y="269519"/>
                </a:lnTo>
                <a:lnTo>
                  <a:pt x="720648" y="200660"/>
                </a:lnTo>
                <a:lnTo>
                  <a:pt x="695820" y="161290"/>
                </a:lnTo>
                <a:lnTo>
                  <a:pt x="666889" y="124460"/>
                </a:lnTo>
                <a:lnTo>
                  <a:pt x="634212" y="92710"/>
                </a:lnTo>
                <a:lnTo>
                  <a:pt x="598170" y="66040"/>
                </a:lnTo>
                <a:lnTo>
                  <a:pt x="559155" y="44450"/>
                </a:lnTo>
                <a:lnTo>
                  <a:pt x="543140" y="38100"/>
                </a:lnTo>
                <a:lnTo>
                  <a:pt x="517525" y="27940"/>
                </a:lnTo>
                <a:lnTo>
                  <a:pt x="504101" y="22860"/>
                </a:lnTo>
                <a:lnTo>
                  <a:pt x="494055" y="20320"/>
                </a:lnTo>
                <a:lnTo>
                  <a:pt x="480885" y="16510"/>
                </a:lnTo>
                <a:lnTo>
                  <a:pt x="449694" y="8890"/>
                </a:lnTo>
                <a:lnTo>
                  <a:pt x="406628" y="2540"/>
                </a:lnTo>
                <a:lnTo>
                  <a:pt x="365074" y="381"/>
                </a:lnTo>
                <a:lnTo>
                  <a:pt x="365074" y="22860"/>
                </a:lnTo>
                <a:lnTo>
                  <a:pt x="327571" y="33020"/>
                </a:lnTo>
                <a:lnTo>
                  <a:pt x="309435" y="40640"/>
                </a:lnTo>
                <a:lnTo>
                  <a:pt x="291757" y="49530"/>
                </a:lnTo>
                <a:lnTo>
                  <a:pt x="287883" y="46990"/>
                </a:lnTo>
                <a:lnTo>
                  <a:pt x="284200" y="44450"/>
                </a:lnTo>
                <a:lnTo>
                  <a:pt x="280797" y="40640"/>
                </a:lnTo>
                <a:lnTo>
                  <a:pt x="301332" y="33020"/>
                </a:lnTo>
                <a:lnTo>
                  <a:pt x="321246" y="27940"/>
                </a:lnTo>
                <a:lnTo>
                  <a:pt x="340334" y="24130"/>
                </a:lnTo>
                <a:lnTo>
                  <a:pt x="358355" y="22860"/>
                </a:lnTo>
                <a:lnTo>
                  <a:pt x="365074" y="22860"/>
                </a:lnTo>
                <a:lnTo>
                  <a:pt x="365074" y="381"/>
                </a:lnTo>
                <a:lnTo>
                  <a:pt x="357797" y="0"/>
                </a:lnTo>
                <a:lnTo>
                  <a:pt x="327660" y="3810"/>
                </a:lnTo>
                <a:lnTo>
                  <a:pt x="294652" y="12700"/>
                </a:lnTo>
                <a:lnTo>
                  <a:pt x="270116" y="21615"/>
                </a:lnTo>
                <a:lnTo>
                  <a:pt x="270116" y="60960"/>
                </a:lnTo>
                <a:lnTo>
                  <a:pt x="262178" y="66040"/>
                </a:lnTo>
                <a:lnTo>
                  <a:pt x="254368" y="71120"/>
                </a:lnTo>
                <a:lnTo>
                  <a:pt x="246697" y="76200"/>
                </a:lnTo>
                <a:lnTo>
                  <a:pt x="239141" y="82550"/>
                </a:lnTo>
                <a:lnTo>
                  <a:pt x="236639" y="81280"/>
                </a:lnTo>
                <a:lnTo>
                  <a:pt x="234137" y="80010"/>
                </a:lnTo>
                <a:lnTo>
                  <a:pt x="229870" y="74930"/>
                </a:lnTo>
                <a:lnTo>
                  <a:pt x="225971" y="68580"/>
                </a:lnTo>
                <a:lnTo>
                  <a:pt x="234251" y="63500"/>
                </a:lnTo>
                <a:lnTo>
                  <a:pt x="242544" y="59690"/>
                </a:lnTo>
                <a:lnTo>
                  <a:pt x="250837" y="54610"/>
                </a:lnTo>
                <a:lnTo>
                  <a:pt x="259130" y="50800"/>
                </a:lnTo>
                <a:lnTo>
                  <a:pt x="262534" y="54610"/>
                </a:lnTo>
                <a:lnTo>
                  <a:pt x="266179" y="58420"/>
                </a:lnTo>
                <a:lnTo>
                  <a:pt x="270116" y="60960"/>
                </a:lnTo>
                <a:lnTo>
                  <a:pt x="270116" y="21615"/>
                </a:lnTo>
                <a:lnTo>
                  <a:pt x="259664" y="25400"/>
                </a:lnTo>
                <a:lnTo>
                  <a:pt x="223621" y="44450"/>
                </a:lnTo>
                <a:lnTo>
                  <a:pt x="221246" y="45961"/>
                </a:lnTo>
                <a:lnTo>
                  <a:pt x="221246" y="96520"/>
                </a:lnTo>
                <a:lnTo>
                  <a:pt x="214033" y="104140"/>
                </a:lnTo>
                <a:lnTo>
                  <a:pt x="206959" y="110490"/>
                </a:lnTo>
                <a:lnTo>
                  <a:pt x="200037" y="116840"/>
                </a:lnTo>
                <a:lnTo>
                  <a:pt x="193281" y="124460"/>
                </a:lnTo>
                <a:lnTo>
                  <a:pt x="186677" y="121920"/>
                </a:lnTo>
                <a:lnTo>
                  <a:pt x="180276" y="118110"/>
                </a:lnTo>
                <a:lnTo>
                  <a:pt x="178142" y="116801"/>
                </a:lnTo>
                <a:lnTo>
                  <a:pt x="178142" y="142240"/>
                </a:lnTo>
                <a:lnTo>
                  <a:pt x="173939" y="147320"/>
                </a:lnTo>
                <a:lnTo>
                  <a:pt x="169659" y="152400"/>
                </a:lnTo>
                <a:lnTo>
                  <a:pt x="161061" y="165100"/>
                </a:lnTo>
                <a:lnTo>
                  <a:pt x="157048" y="170180"/>
                </a:lnTo>
                <a:lnTo>
                  <a:pt x="153314" y="176530"/>
                </a:lnTo>
                <a:lnTo>
                  <a:pt x="151193" y="175260"/>
                </a:lnTo>
                <a:lnTo>
                  <a:pt x="146951" y="172720"/>
                </a:lnTo>
                <a:lnTo>
                  <a:pt x="142189" y="170180"/>
                </a:lnTo>
                <a:lnTo>
                  <a:pt x="142189" y="194310"/>
                </a:lnTo>
                <a:lnTo>
                  <a:pt x="138341" y="201930"/>
                </a:lnTo>
                <a:lnTo>
                  <a:pt x="134620" y="208280"/>
                </a:lnTo>
                <a:lnTo>
                  <a:pt x="131013" y="215900"/>
                </a:lnTo>
                <a:lnTo>
                  <a:pt x="127533" y="222250"/>
                </a:lnTo>
                <a:lnTo>
                  <a:pt x="118402" y="220243"/>
                </a:lnTo>
                <a:lnTo>
                  <a:pt x="118402" y="243840"/>
                </a:lnTo>
                <a:lnTo>
                  <a:pt x="115658" y="250190"/>
                </a:lnTo>
                <a:lnTo>
                  <a:pt x="112966" y="256540"/>
                </a:lnTo>
                <a:lnTo>
                  <a:pt x="107518" y="273050"/>
                </a:lnTo>
                <a:lnTo>
                  <a:pt x="105067" y="280670"/>
                </a:lnTo>
                <a:lnTo>
                  <a:pt x="102971" y="288290"/>
                </a:lnTo>
                <a:lnTo>
                  <a:pt x="97663" y="287324"/>
                </a:lnTo>
                <a:lnTo>
                  <a:pt x="97663" y="307340"/>
                </a:lnTo>
                <a:lnTo>
                  <a:pt x="94881" y="320040"/>
                </a:lnTo>
                <a:lnTo>
                  <a:pt x="92544" y="332282"/>
                </a:lnTo>
                <a:lnTo>
                  <a:pt x="92544" y="488950"/>
                </a:lnTo>
                <a:lnTo>
                  <a:pt x="33997" y="499110"/>
                </a:lnTo>
                <a:lnTo>
                  <a:pt x="30924" y="486410"/>
                </a:lnTo>
                <a:lnTo>
                  <a:pt x="28282" y="473710"/>
                </a:lnTo>
                <a:lnTo>
                  <a:pt x="26085" y="459740"/>
                </a:lnTo>
                <a:lnTo>
                  <a:pt x="24371" y="447040"/>
                </a:lnTo>
                <a:lnTo>
                  <a:pt x="32397" y="448310"/>
                </a:lnTo>
                <a:lnTo>
                  <a:pt x="40462" y="448310"/>
                </a:lnTo>
                <a:lnTo>
                  <a:pt x="48552" y="449580"/>
                </a:lnTo>
                <a:lnTo>
                  <a:pt x="72580" y="449580"/>
                </a:lnTo>
                <a:lnTo>
                  <a:pt x="82753" y="448310"/>
                </a:lnTo>
                <a:lnTo>
                  <a:pt x="87287" y="448310"/>
                </a:lnTo>
                <a:lnTo>
                  <a:pt x="88252" y="458470"/>
                </a:lnTo>
                <a:lnTo>
                  <a:pt x="89458" y="468630"/>
                </a:lnTo>
                <a:lnTo>
                  <a:pt x="90893" y="478790"/>
                </a:lnTo>
                <a:lnTo>
                  <a:pt x="92544" y="488950"/>
                </a:lnTo>
                <a:lnTo>
                  <a:pt x="92544" y="332282"/>
                </a:lnTo>
                <a:lnTo>
                  <a:pt x="92456" y="332740"/>
                </a:lnTo>
                <a:lnTo>
                  <a:pt x="90398" y="346710"/>
                </a:lnTo>
                <a:lnTo>
                  <a:pt x="88696" y="359410"/>
                </a:lnTo>
                <a:lnTo>
                  <a:pt x="86664" y="359092"/>
                </a:lnTo>
                <a:lnTo>
                  <a:pt x="86664" y="381000"/>
                </a:lnTo>
                <a:lnTo>
                  <a:pt x="86220" y="388620"/>
                </a:lnTo>
                <a:lnTo>
                  <a:pt x="85902" y="394970"/>
                </a:lnTo>
                <a:lnTo>
                  <a:pt x="85826" y="398780"/>
                </a:lnTo>
                <a:lnTo>
                  <a:pt x="85725" y="417830"/>
                </a:lnTo>
                <a:lnTo>
                  <a:pt x="85966" y="425450"/>
                </a:lnTo>
                <a:lnTo>
                  <a:pt x="83578" y="426720"/>
                </a:lnTo>
                <a:lnTo>
                  <a:pt x="78486" y="426720"/>
                </a:lnTo>
                <a:lnTo>
                  <a:pt x="64439" y="427990"/>
                </a:lnTo>
                <a:lnTo>
                  <a:pt x="22567" y="424180"/>
                </a:lnTo>
                <a:lnTo>
                  <a:pt x="22186" y="415290"/>
                </a:lnTo>
                <a:lnTo>
                  <a:pt x="22059" y="410210"/>
                </a:lnTo>
                <a:lnTo>
                  <a:pt x="22174" y="398780"/>
                </a:lnTo>
                <a:lnTo>
                  <a:pt x="22440" y="391160"/>
                </a:lnTo>
                <a:lnTo>
                  <a:pt x="22898" y="383540"/>
                </a:lnTo>
                <a:lnTo>
                  <a:pt x="23495" y="375920"/>
                </a:lnTo>
                <a:lnTo>
                  <a:pt x="24244" y="369570"/>
                </a:lnTo>
                <a:lnTo>
                  <a:pt x="38709" y="374650"/>
                </a:lnTo>
                <a:lnTo>
                  <a:pt x="53047" y="377190"/>
                </a:lnTo>
                <a:lnTo>
                  <a:pt x="78219" y="381000"/>
                </a:lnTo>
                <a:lnTo>
                  <a:pt x="86664" y="381000"/>
                </a:lnTo>
                <a:lnTo>
                  <a:pt x="86664" y="359092"/>
                </a:lnTo>
                <a:lnTo>
                  <a:pt x="80632" y="358140"/>
                </a:lnTo>
                <a:lnTo>
                  <a:pt x="72580" y="358140"/>
                </a:lnTo>
                <a:lnTo>
                  <a:pt x="48501" y="354330"/>
                </a:lnTo>
                <a:lnTo>
                  <a:pt x="40640" y="351790"/>
                </a:lnTo>
                <a:lnTo>
                  <a:pt x="33528" y="349250"/>
                </a:lnTo>
                <a:lnTo>
                  <a:pt x="27724" y="344170"/>
                </a:lnTo>
                <a:lnTo>
                  <a:pt x="29972" y="332740"/>
                </a:lnTo>
                <a:lnTo>
                  <a:pt x="32600" y="321310"/>
                </a:lnTo>
                <a:lnTo>
                  <a:pt x="35598" y="311150"/>
                </a:lnTo>
                <a:lnTo>
                  <a:pt x="38938" y="299720"/>
                </a:lnTo>
                <a:lnTo>
                  <a:pt x="40297" y="299720"/>
                </a:lnTo>
                <a:lnTo>
                  <a:pt x="54457" y="303530"/>
                </a:lnTo>
                <a:lnTo>
                  <a:pt x="68757" y="306070"/>
                </a:lnTo>
                <a:lnTo>
                  <a:pt x="83185" y="307340"/>
                </a:lnTo>
                <a:lnTo>
                  <a:pt x="97663" y="307340"/>
                </a:lnTo>
                <a:lnTo>
                  <a:pt x="97663" y="287324"/>
                </a:lnTo>
                <a:lnTo>
                  <a:pt x="82156" y="284480"/>
                </a:lnTo>
                <a:lnTo>
                  <a:pt x="74968" y="284480"/>
                </a:lnTo>
                <a:lnTo>
                  <a:pt x="67576" y="283210"/>
                </a:lnTo>
                <a:lnTo>
                  <a:pt x="60337" y="280670"/>
                </a:lnTo>
                <a:lnTo>
                  <a:pt x="46342" y="278130"/>
                </a:lnTo>
                <a:lnTo>
                  <a:pt x="46939" y="276860"/>
                </a:lnTo>
                <a:lnTo>
                  <a:pt x="52298" y="264160"/>
                </a:lnTo>
                <a:lnTo>
                  <a:pt x="58153" y="251460"/>
                </a:lnTo>
                <a:lnTo>
                  <a:pt x="64503" y="238760"/>
                </a:lnTo>
                <a:lnTo>
                  <a:pt x="71348" y="226060"/>
                </a:lnTo>
                <a:lnTo>
                  <a:pt x="82727" y="231140"/>
                </a:lnTo>
                <a:lnTo>
                  <a:pt x="94373" y="236220"/>
                </a:lnTo>
                <a:lnTo>
                  <a:pt x="118402" y="243840"/>
                </a:lnTo>
                <a:lnTo>
                  <a:pt x="118402" y="220243"/>
                </a:lnTo>
                <a:lnTo>
                  <a:pt x="116014" y="219710"/>
                </a:lnTo>
                <a:lnTo>
                  <a:pt x="93675" y="212090"/>
                </a:lnTo>
                <a:lnTo>
                  <a:pt x="82880" y="207010"/>
                </a:lnTo>
                <a:lnTo>
                  <a:pt x="88163" y="198120"/>
                </a:lnTo>
                <a:lnTo>
                  <a:pt x="93662" y="190500"/>
                </a:lnTo>
                <a:lnTo>
                  <a:pt x="99364" y="182880"/>
                </a:lnTo>
                <a:lnTo>
                  <a:pt x="105283" y="175260"/>
                </a:lnTo>
                <a:lnTo>
                  <a:pt x="113385" y="181610"/>
                </a:lnTo>
                <a:lnTo>
                  <a:pt x="122047" y="186690"/>
                </a:lnTo>
                <a:lnTo>
                  <a:pt x="131152" y="190500"/>
                </a:lnTo>
                <a:lnTo>
                  <a:pt x="140627" y="194310"/>
                </a:lnTo>
                <a:lnTo>
                  <a:pt x="142189" y="194310"/>
                </a:lnTo>
                <a:lnTo>
                  <a:pt x="142189" y="170180"/>
                </a:lnTo>
                <a:lnTo>
                  <a:pt x="139814" y="168910"/>
                </a:lnTo>
                <a:lnTo>
                  <a:pt x="132842" y="165100"/>
                </a:lnTo>
                <a:lnTo>
                  <a:pt x="126034" y="162560"/>
                </a:lnTo>
                <a:lnTo>
                  <a:pt x="119380" y="158750"/>
                </a:lnTo>
                <a:lnTo>
                  <a:pt x="126530" y="149860"/>
                </a:lnTo>
                <a:lnTo>
                  <a:pt x="133908" y="142240"/>
                </a:lnTo>
                <a:lnTo>
                  <a:pt x="141528" y="134620"/>
                </a:lnTo>
                <a:lnTo>
                  <a:pt x="149377" y="127000"/>
                </a:lnTo>
                <a:lnTo>
                  <a:pt x="149999" y="127000"/>
                </a:lnTo>
                <a:lnTo>
                  <a:pt x="150647" y="125730"/>
                </a:lnTo>
                <a:lnTo>
                  <a:pt x="151269" y="125730"/>
                </a:lnTo>
                <a:lnTo>
                  <a:pt x="157607" y="129540"/>
                </a:lnTo>
                <a:lnTo>
                  <a:pt x="164211" y="134620"/>
                </a:lnTo>
                <a:lnTo>
                  <a:pt x="171056" y="138430"/>
                </a:lnTo>
                <a:lnTo>
                  <a:pt x="178142" y="142240"/>
                </a:lnTo>
                <a:lnTo>
                  <a:pt x="178142" y="116801"/>
                </a:lnTo>
                <a:lnTo>
                  <a:pt x="174091" y="114300"/>
                </a:lnTo>
                <a:lnTo>
                  <a:pt x="168160" y="110490"/>
                </a:lnTo>
                <a:lnTo>
                  <a:pt x="177698" y="102870"/>
                </a:lnTo>
                <a:lnTo>
                  <a:pt x="187426" y="95250"/>
                </a:lnTo>
                <a:lnTo>
                  <a:pt x="197294" y="87630"/>
                </a:lnTo>
                <a:lnTo>
                  <a:pt x="207289" y="81280"/>
                </a:lnTo>
                <a:lnTo>
                  <a:pt x="210794" y="86360"/>
                </a:lnTo>
                <a:lnTo>
                  <a:pt x="215328" y="92710"/>
                </a:lnTo>
                <a:lnTo>
                  <a:pt x="221246" y="96520"/>
                </a:lnTo>
                <a:lnTo>
                  <a:pt x="221246" y="45961"/>
                </a:lnTo>
                <a:lnTo>
                  <a:pt x="187413" y="67310"/>
                </a:lnTo>
                <a:lnTo>
                  <a:pt x="151942" y="95250"/>
                </a:lnTo>
                <a:lnTo>
                  <a:pt x="118110" y="127000"/>
                </a:lnTo>
                <a:lnTo>
                  <a:pt x="86817" y="162560"/>
                </a:lnTo>
                <a:lnTo>
                  <a:pt x="58966" y="201930"/>
                </a:lnTo>
                <a:lnTo>
                  <a:pt x="35458" y="246380"/>
                </a:lnTo>
                <a:lnTo>
                  <a:pt x="17183" y="293370"/>
                </a:lnTo>
                <a:lnTo>
                  <a:pt x="5067" y="344170"/>
                </a:lnTo>
                <a:lnTo>
                  <a:pt x="0" y="398780"/>
                </a:lnTo>
                <a:lnTo>
                  <a:pt x="2895" y="454660"/>
                </a:lnTo>
                <a:lnTo>
                  <a:pt x="13423" y="508000"/>
                </a:lnTo>
                <a:lnTo>
                  <a:pt x="30505" y="557530"/>
                </a:lnTo>
                <a:lnTo>
                  <a:pt x="53035" y="603250"/>
                </a:lnTo>
                <a:lnTo>
                  <a:pt x="79895" y="643890"/>
                </a:lnTo>
                <a:lnTo>
                  <a:pt x="110007" y="681990"/>
                </a:lnTo>
                <a:lnTo>
                  <a:pt x="142278" y="713740"/>
                </a:lnTo>
                <a:lnTo>
                  <a:pt x="175577" y="741680"/>
                </a:lnTo>
                <a:lnTo>
                  <a:pt x="208838" y="764540"/>
                </a:lnTo>
                <a:lnTo>
                  <a:pt x="270814" y="792480"/>
                </a:lnTo>
                <a:lnTo>
                  <a:pt x="271335" y="792480"/>
                </a:lnTo>
                <a:lnTo>
                  <a:pt x="280123" y="795020"/>
                </a:lnTo>
                <a:lnTo>
                  <a:pt x="284302" y="796290"/>
                </a:lnTo>
                <a:lnTo>
                  <a:pt x="307797" y="800100"/>
                </a:lnTo>
                <a:lnTo>
                  <a:pt x="331279" y="802640"/>
                </a:lnTo>
                <a:lnTo>
                  <a:pt x="353644" y="803910"/>
                </a:lnTo>
                <a:lnTo>
                  <a:pt x="418998" y="803910"/>
                </a:lnTo>
                <a:lnTo>
                  <a:pt x="426504" y="802640"/>
                </a:lnTo>
                <a:lnTo>
                  <a:pt x="433832" y="802640"/>
                </a:lnTo>
                <a:lnTo>
                  <a:pt x="440956" y="801370"/>
                </a:lnTo>
                <a:lnTo>
                  <a:pt x="473240" y="798830"/>
                </a:lnTo>
                <a:lnTo>
                  <a:pt x="489051" y="796290"/>
                </a:lnTo>
                <a:lnTo>
                  <a:pt x="504621" y="792480"/>
                </a:lnTo>
                <a:lnTo>
                  <a:pt x="511314" y="789940"/>
                </a:lnTo>
                <a:lnTo>
                  <a:pt x="516369" y="788670"/>
                </a:lnTo>
                <a:lnTo>
                  <a:pt x="579716" y="760730"/>
                </a:lnTo>
                <a:lnTo>
                  <a:pt x="619036" y="735330"/>
                </a:lnTo>
                <a:lnTo>
                  <a:pt x="654875" y="702310"/>
                </a:lnTo>
                <a:lnTo>
                  <a:pt x="686777" y="665480"/>
                </a:lnTo>
                <a:lnTo>
                  <a:pt x="714286" y="624840"/>
                </a:lnTo>
                <a:lnTo>
                  <a:pt x="736942" y="579120"/>
                </a:lnTo>
                <a:lnTo>
                  <a:pt x="754291" y="529590"/>
                </a:lnTo>
                <a:lnTo>
                  <a:pt x="765873" y="477520"/>
                </a:lnTo>
                <a:lnTo>
                  <a:pt x="771550" y="429260"/>
                </a:lnTo>
                <a:lnTo>
                  <a:pt x="772134" y="415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1">
            <a:extLst>
              <a:ext uri="{FF2B5EF4-FFF2-40B4-BE49-F238E27FC236}">
                <a16:creationId xmlns:a16="http://schemas.microsoft.com/office/drawing/2014/main" id="{2E7C2D41-A2D5-6447-F16B-FBCB8E33317C}"/>
              </a:ext>
            </a:extLst>
          </p:cNvPr>
          <p:cNvSpPr txBox="1"/>
          <p:nvPr userDrawn="1"/>
        </p:nvSpPr>
        <p:spPr>
          <a:xfrm>
            <a:off x="3016298" y="1791008"/>
            <a:ext cx="2703343" cy="80517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lnSpc>
                <a:spcPct val="107400"/>
              </a:lnSpc>
              <a:spcBef>
                <a:spcPts val="61"/>
              </a:spcBef>
            </a:pPr>
            <a:r>
              <a:rPr sz="1213" b="1" dirty="0">
                <a:latin typeface="Arial"/>
                <a:cs typeface="Arial"/>
              </a:rPr>
              <a:t>”Varje</a:t>
            </a:r>
            <a:r>
              <a:rPr sz="1213" b="1" spc="-24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satsad</a:t>
            </a:r>
            <a:r>
              <a:rPr sz="1213" b="1" spc="-24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krona</a:t>
            </a:r>
            <a:r>
              <a:rPr sz="1213" b="1" spc="-24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på</a:t>
            </a:r>
            <a:r>
              <a:rPr sz="1213" b="1" spc="-21" dirty="0">
                <a:latin typeface="Arial"/>
                <a:cs typeface="Arial"/>
              </a:rPr>
              <a:t> </a:t>
            </a:r>
            <a:r>
              <a:rPr sz="1213" b="1" spc="-6" dirty="0">
                <a:latin typeface="Arial"/>
                <a:cs typeface="Arial"/>
              </a:rPr>
              <a:t>evidens- </a:t>
            </a:r>
            <a:r>
              <a:rPr sz="1213" b="1" dirty="0">
                <a:latin typeface="Arial"/>
                <a:cs typeface="Arial"/>
              </a:rPr>
              <a:t>baserad </a:t>
            </a:r>
            <a:r>
              <a:rPr sz="1213" b="1" spc="-6" dirty="0">
                <a:latin typeface="Arial"/>
                <a:cs typeface="Arial"/>
              </a:rPr>
              <a:t>föräldraskapsstödsprogram </a:t>
            </a:r>
            <a:r>
              <a:rPr sz="1213" b="1" dirty="0">
                <a:latin typeface="Arial"/>
                <a:cs typeface="Arial"/>
              </a:rPr>
              <a:t>kan</a:t>
            </a:r>
            <a:r>
              <a:rPr sz="1213" b="1" spc="-6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ge</a:t>
            </a:r>
            <a:r>
              <a:rPr sz="1213" b="1" spc="-3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3</a:t>
            </a:r>
            <a:r>
              <a:rPr sz="1213" b="1" spc="-6" dirty="0">
                <a:latin typeface="Arial"/>
                <a:cs typeface="Arial"/>
              </a:rPr>
              <a:t> </a:t>
            </a:r>
            <a:r>
              <a:rPr sz="1213" b="1" dirty="0">
                <a:latin typeface="Arial"/>
                <a:cs typeface="Arial"/>
              </a:rPr>
              <a:t>kronor</a:t>
            </a:r>
            <a:r>
              <a:rPr sz="1213" b="1" spc="-3" dirty="0">
                <a:latin typeface="Arial"/>
                <a:cs typeface="Arial"/>
              </a:rPr>
              <a:t> </a:t>
            </a:r>
            <a:r>
              <a:rPr sz="1213" b="1" spc="-6" dirty="0">
                <a:latin typeface="Arial"/>
                <a:cs typeface="Arial"/>
              </a:rPr>
              <a:t>tillbaka.”</a:t>
            </a:r>
            <a:endParaRPr sz="1213" dirty="0">
              <a:latin typeface="Arial"/>
              <a:cs typeface="Arial"/>
            </a:endParaRPr>
          </a:p>
          <a:p>
            <a:pPr marL="7701">
              <a:lnSpc>
                <a:spcPct val="100000"/>
              </a:lnSpc>
              <a:spcBef>
                <a:spcPts val="649"/>
              </a:spcBef>
            </a:pPr>
            <a:r>
              <a:rPr sz="788" b="1" dirty="0">
                <a:latin typeface="Arial"/>
                <a:cs typeface="Arial"/>
              </a:rPr>
              <a:t>Myndighet</a:t>
            </a:r>
            <a:r>
              <a:rPr sz="788" b="1" spc="24" dirty="0">
                <a:latin typeface="Arial"/>
                <a:cs typeface="Arial"/>
              </a:rPr>
              <a:t> </a:t>
            </a:r>
            <a:r>
              <a:rPr sz="788" b="1" dirty="0">
                <a:latin typeface="Arial"/>
                <a:cs typeface="Arial"/>
              </a:rPr>
              <a:t>för</a:t>
            </a:r>
            <a:r>
              <a:rPr sz="788" b="1" spc="27" dirty="0">
                <a:latin typeface="Arial"/>
                <a:cs typeface="Arial"/>
              </a:rPr>
              <a:t> </a:t>
            </a:r>
            <a:r>
              <a:rPr sz="788" b="1" dirty="0">
                <a:latin typeface="Arial"/>
                <a:cs typeface="Arial"/>
              </a:rPr>
              <a:t>familjerätt</a:t>
            </a:r>
            <a:r>
              <a:rPr sz="788" b="1" spc="27" dirty="0">
                <a:latin typeface="Arial"/>
                <a:cs typeface="Arial"/>
              </a:rPr>
              <a:t> </a:t>
            </a:r>
            <a:r>
              <a:rPr sz="788" b="1" dirty="0">
                <a:latin typeface="Arial"/>
                <a:cs typeface="Arial"/>
              </a:rPr>
              <a:t>och</a:t>
            </a:r>
            <a:r>
              <a:rPr sz="788" b="1" spc="27" dirty="0">
                <a:latin typeface="Arial"/>
                <a:cs typeface="Arial"/>
              </a:rPr>
              <a:t> </a:t>
            </a:r>
            <a:r>
              <a:rPr sz="788" b="1" spc="-6" dirty="0">
                <a:latin typeface="Arial"/>
                <a:cs typeface="Arial"/>
              </a:rPr>
              <a:t>föräldraskapsstöd</a:t>
            </a:r>
            <a:endParaRPr sz="788" dirty="0">
              <a:latin typeface="Arial"/>
              <a:cs typeface="Arial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51F4B816-695E-3840-E9BB-F5AAA8833C79}"/>
              </a:ext>
            </a:extLst>
          </p:cNvPr>
          <p:cNvSpPr txBox="1"/>
          <p:nvPr userDrawn="1"/>
        </p:nvSpPr>
        <p:spPr>
          <a:xfrm>
            <a:off x="233788" y="4365831"/>
            <a:ext cx="153888" cy="22114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701">
              <a:lnSpc>
                <a:spcPts val="1167"/>
              </a:lnSpc>
            </a:pPr>
            <a:r>
              <a:rPr sz="1001" b="1" dirty="0">
                <a:latin typeface="Arial"/>
                <a:cs typeface="Arial"/>
              </a:rPr>
              <a:t>––––––</a:t>
            </a:r>
            <a:r>
              <a:rPr sz="1001" b="1" spc="149" dirty="0">
                <a:latin typeface="Arial"/>
                <a:cs typeface="Arial"/>
              </a:rPr>
              <a:t> </a:t>
            </a:r>
            <a:r>
              <a:rPr sz="1001" b="1" dirty="0">
                <a:latin typeface="Arial"/>
                <a:cs typeface="Arial"/>
              </a:rPr>
              <a:t>Investeringar</a:t>
            </a:r>
            <a:r>
              <a:rPr sz="1001" b="1" spc="-42" dirty="0">
                <a:latin typeface="Arial"/>
                <a:cs typeface="Arial"/>
              </a:rPr>
              <a:t> </a:t>
            </a:r>
            <a:r>
              <a:rPr sz="1001" b="1" dirty="0">
                <a:latin typeface="Arial"/>
                <a:cs typeface="Arial"/>
              </a:rPr>
              <a:t>i</a:t>
            </a:r>
            <a:r>
              <a:rPr sz="1001" b="1" spc="-39" dirty="0">
                <a:latin typeface="Arial"/>
                <a:cs typeface="Arial"/>
              </a:rPr>
              <a:t> </a:t>
            </a:r>
            <a:r>
              <a:rPr sz="1001" b="1" spc="-6" dirty="0">
                <a:latin typeface="Arial"/>
                <a:cs typeface="Arial"/>
              </a:rPr>
              <a:t>humankapital</a:t>
            </a:r>
            <a:endParaRPr sz="1001">
              <a:latin typeface="Arial"/>
              <a:cs typeface="Arial"/>
            </a:endParaRP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74914AE-EA66-11D4-0E27-E0941EC340D2}"/>
              </a:ext>
            </a:extLst>
          </p:cNvPr>
          <p:cNvSpPr/>
          <p:nvPr userDrawn="1"/>
        </p:nvSpPr>
        <p:spPr>
          <a:xfrm rot="8665376">
            <a:off x="-1417033" y="-4396816"/>
            <a:ext cx="13158781" cy="8894660"/>
          </a:xfrm>
          <a:prstGeom prst="arc">
            <a:avLst>
              <a:gd name="adj1" fmla="val 14189011"/>
              <a:gd name="adj2" fmla="val 196177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E" sz="1092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9F9F93-BC0E-2FE0-F817-F2A68A350F95}"/>
              </a:ext>
            </a:extLst>
          </p:cNvPr>
          <p:cNvSpPr txBox="1"/>
          <p:nvPr userDrawn="1"/>
        </p:nvSpPr>
        <p:spPr>
          <a:xfrm>
            <a:off x="2945555" y="967090"/>
            <a:ext cx="3994903" cy="73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2092" b="1" dirty="0"/>
              <a:t>Ju tidigare investeringen görs, </a:t>
            </a:r>
          </a:p>
          <a:p>
            <a:r>
              <a:rPr lang="en-GB" sz="2092" b="1" dirty="0"/>
              <a:t>d</a:t>
            </a:r>
            <a:r>
              <a:rPr lang="en-SE" sz="2092" b="1" dirty="0"/>
              <a:t>esto större blir avkastningen</a:t>
            </a:r>
          </a:p>
        </p:txBody>
      </p:sp>
    </p:spTree>
    <p:extLst>
      <p:ext uri="{BB962C8B-B14F-4D97-AF65-F5344CB8AC3E}">
        <p14:creationId xmlns:p14="http://schemas.microsoft.com/office/powerpoint/2010/main" val="181200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cartoon of a car on fire&#10;&#10;Description automatically generated">
            <a:extLst>
              <a:ext uri="{FF2B5EF4-FFF2-40B4-BE49-F238E27FC236}">
                <a16:creationId xmlns:a16="http://schemas.microsoft.com/office/drawing/2014/main" id="{F28EB22F-EEA0-47B8-D49D-524A891206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7"/>
          </a:xfrm>
          <a:prstGeom prst="rect">
            <a:avLst/>
          </a:prstGeom>
        </p:spPr>
      </p:pic>
      <p:sp>
        <p:nvSpPr>
          <p:cNvPr id="37" name="textruta 11">
            <a:extLst>
              <a:ext uri="{FF2B5EF4-FFF2-40B4-BE49-F238E27FC236}">
                <a16:creationId xmlns:a16="http://schemas.microsoft.com/office/drawing/2014/main" id="{A1C2B673-3817-44D3-EF92-8D317AD2F04F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38" name="object 6">
            <a:extLst>
              <a:ext uri="{FF2B5EF4-FFF2-40B4-BE49-F238E27FC236}">
                <a16:creationId xmlns:a16="http://schemas.microsoft.com/office/drawing/2014/main" id="{B5628403-C54A-E209-6AB5-556723ABBD8A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39" name="object 7">
              <a:extLst>
                <a:ext uri="{FF2B5EF4-FFF2-40B4-BE49-F238E27FC236}">
                  <a16:creationId xmlns:a16="http://schemas.microsoft.com/office/drawing/2014/main" id="{BE1E9B12-A81F-6A4F-04C8-88CA1E0C0C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40" name="object 8">
              <a:extLst>
                <a:ext uri="{FF2B5EF4-FFF2-40B4-BE49-F238E27FC236}">
                  <a16:creationId xmlns:a16="http://schemas.microsoft.com/office/drawing/2014/main" id="{905B4334-C29D-A06A-652C-27D81AA324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52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BD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diagram of a pink and black timeline&#10;&#10;Description automatically generated with medium confidence">
            <a:extLst>
              <a:ext uri="{FF2B5EF4-FFF2-40B4-BE49-F238E27FC236}">
                <a16:creationId xmlns:a16="http://schemas.microsoft.com/office/drawing/2014/main" id="{0B3248F9-5816-95C6-43F9-C609352E5D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92" y="0"/>
            <a:ext cx="12244092" cy="6886817"/>
          </a:xfrm>
          <a:prstGeom prst="rect">
            <a:avLst/>
          </a:prstGeom>
        </p:spPr>
      </p:pic>
      <p:sp>
        <p:nvSpPr>
          <p:cNvPr id="46" name="textruta 11">
            <a:extLst>
              <a:ext uri="{FF2B5EF4-FFF2-40B4-BE49-F238E27FC236}">
                <a16:creationId xmlns:a16="http://schemas.microsoft.com/office/drawing/2014/main" id="{42975993-BCDF-60D6-79E5-5A2D5EC757EB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50" name="object 6">
            <a:extLst>
              <a:ext uri="{FF2B5EF4-FFF2-40B4-BE49-F238E27FC236}">
                <a16:creationId xmlns:a16="http://schemas.microsoft.com/office/drawing/2014/main" id="{F83E0FFE-3034-97E5-07E8-AC268B37C0CF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51" name="object 7">
              <a:extLst>
                <a:ext uri="{FF2B5EF4-FFF2-40B4-BE49-F238E27FC236}">
                  <a16:creationId xmlns:a16="http://schemas.microsoft.com/office/drawing/2014/main" id="{C4734B50-C47A-1168-5557-A010118FA6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52" name="object 8">
              <a:extLst>
                <a:ext uri="{FF2B5EF4-FFF2-40B4-BE49-F238E27FC236}">
                  <a16:creationId xmlns:a16="http://schemas.microsoft.com/office/drawing/2014/main" id="{90AA9DA0-288C-90A6-3098-CE79370D996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05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D7E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ruta 11">
            <a:extLst>
              <a:ext uri="{FF2B5EF4-FFF2-40B4-BE49-F238E27FC236}">
                <a16:creationId xmlns:a16="http://schemas.microsoft.com/office/drawing/2014/main" id="{4EC05B6A-2062-F782-53A8-76A39C3B6529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pic>
        <p:nvPicPr>
          <p:cNvPr id="70" name="Picture 69" descr="A close-up of a timeline&#10;&#10;Description automatically generated">
            <a:extLst>
              <a:ext uri="{FF2B5EF4-FFF2-40B4-BE49-F238E27FC236}">
                <a16:creationId xmlns:a16="http://schemas.microsoft.com/office/drawing/2014/main" id="{F83C8C4F-89BC-84C7-6571-0F323F2539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7"/>
          </a:xfrm>
          <a:prstGeom prst="rect">
            <a:avLst/>
          </a:prstGeom>
        </p:spPr>
      </p:pic>
      <p:sp>
        <p:nvSpPr>
          <p:cNvPr id="71" name="textruta 11">
            <a:extLst>
              <a:ext uri="{FF2B5EF4-FFF2-40B4-BE49-F238E27FC236}">
                <a16:creationId xmlns:a16="http://schemas.microsoft.com/office/drawing/2014/main" id="{344F2E28-54E4-D7E3-1191-2F479DF030E1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2" name="object 6">
            <a:extLst>
              <a:ext uri="{FF2B5EF4-FFF2-40B4-BE49-F238E27FC236}">
                <a16:creationId xmlns:a16="http://schemas.microsoft.com/office/drawing/2014/main" id="{A0BBDB3F-1ED3-57AE-01B9-7922A1BB8DCF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73" name="object 7">
              <a:extLst>
                <a:ext uri="{FF2B5EF4-FFF2-40B4-BE49-F238E27FC236}">
                  <a16:creationId xmlns:a16="http://schemas.microsoft.com/office/drawing/2014/main" id="{F6195E4E-6D4B-7614-D954-B8C0B97F02E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74" name="object 8">
              <a:extLst>
                <a:ext uri="{FF2B5EF4-FFF2-40B4-BE49-F238E27FC236}">
                  <a16:creationId xmlns:a16="http://schemas.microsoft.com/office/drawing/2014/main" id="{2977D288-E81A-1ABE-A3A2-9102D6C26E8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2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00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uilding with a clock on it and a couple of people standing next to it&#10;&#10;Description automatically generated">
            <a:extLst>
              <a:ext uri="{FF2B5EF4-FFF2-40B4-BE49-F238E27FC236}">
                <a16:creationId xmlns:a16="http://schemas.microsoft.com/office/drawing/2014/main" id="{CD0C97D9-6D28-704F-7E8E-6DEA62E6A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"/>
            <a:ext cx="12288273" cy="6911667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4E0888E5-A22E-421E-0914-AC94ABD15A8A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AB21DC3E-8A2E-5D4F-65A6-F7CF76045266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10F959F3-1CD5-C07D-668E-6A2E5A33377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711D3608-F271-0776-FF51-ED90EBCF3C8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358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CD96E78B-B45B-00B2-A720-7D7011F56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"/>
            <a:ext cx="12192000" cy="6857517"/>
          </a:xfrm>
          <a:prstGeom prst="rect">
            <a:avLst/>
          </a:prstGeom>
        </p:spPr>
      </p:pic>
      <p:sp>
        <p:nvSpPr>
          <p:cNvPr id="5" name="textruta 11">
            <a:extLst>
              <a:ext uri="{FF2B5EF4-FFF2-40B4-BE49-F238E27FC236}">
                <a16:creationId xmlns:a16="http://schemas.microsoft.com/office/drawing/2014/main" id="{3B7C73D8-F588-7CFB-2A38-59E85F681077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68F0DB73-7DD4-BFFB-0B0B-0D021A5176F0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FA416080-12BE-F5CC-884A-386D8A47FC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F02C327D-42D5-3C86-381C-761CB8C3ECD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64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3370-7675-0B0B-1448-0C1A70F6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pic>
        <p:nvPicPr>
          <p:cNvPr id="4" name="Picture 3" descr="A iceberg in the water&#10;&#10;Description automatically generated">
            <a:extLst>
              <a:ext uri="{FF2B5EF4-FFF2-40B4-BE49-F238E27FC236}">
                <a16:creationId xmlns:a16="http://schemas.microsoft.com/office/drawing/2014/main" id="{BA42CBCC-22CE-D3A3-932F-999EE0722B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73" y="-22435"/>
            <a:ext cx="12288273" cy="6911667"/>
          </a:xfrm>
          <a:prstGeom prst="rect">
            <a:avLst/>
          </a:prstGeom>
        </p:spPr>
      </p:pic>
      <p:sp>
        <p:nvSpPr>
          <p:cNvPr id="6" name="textruta 11">
            <a:extLst>
              <a:ext uri="{FF2B5EF4-FFF2-40B4-BE49-F238E27FC236}">
                <a16:creationId xmlns:a16="http://schemas.microsoft.com/office/drawing/2014/main" id="{F21F7EAC-F1EF-D653-BEC6-22B62CADC2F2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7" name="object 6">
            <a:extLst>
              <a:ext uri="{FF2B5EF4-FFF2-40B4-BE49-F238E27FC236}">
                <a16:creationId xmlns:a16="http://schemas.microsoft.com/office/drawing/2014/main" id="{667EF685-3BF4-39C7-7D7C-010682177851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B525A78B-4CB6-8631-2C30-6D9C4467377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5478B616-466E-5C64-7FC9-6156B0A356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95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11">
            <a:extLst>
              <a:ext uri="{FF2B5EF4-FFF2-40B4-BE49-F238E27FC236}">
                <a16:creationId xmlns:a16="http://schemas.microsoft.com/office/drawing/2014/main" id="{0C5E31F8-D93E-B89B-D2A7-3F73D59DC572}"/>
              </a:ext>
            </a:extLst>
          </p:cNvPr>
          <p:cNvSpPr txBox="1"/>
          <p:nvPr userDrawn="1"/>
        </p:nvSpPr>
        <p:spPr>
          <a:xfrm>
            <a:off x="274219" y="284993"/>
            <a:ext cx="4034326" cy="223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49" b="1" dirty="0">
                <a:solidFill>
                  <a:srgbClr val="9BC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Örebro län och Örebro läns kommuner </a:t>
            </a:r>
          </a:p>
        </p:txBody>
      </p:sp>
      <p:grpSp>
        <p:nvGrpSpPr>
          <p:cNvPr id="9" name="object 6">
            <a:extLst>
              <a:ext uri="{FF2B5EF4-FFF2-40B4-BE49-F238E27FC236}">
                <a16:creationId xmlns:a16="http://schemas.microsoft.com/office/drawing/2014/main" id="{0D2F62F1-AACE-B266-8D76-0CFE21AB1352}"/>
              </a:ext>
            </a:extLst>
          </p:cNvPr>
          <p:cNvGrpSpPr/>
          <p:nvPr userDrawn="1"/>
        </p:nvGrpSpPr>
        <p:grpSpPr>
          <a:xfrm>
            <a:off x="11179209" y="245727"/>
            <a:ext cx="738606" cy="616093"/>
            <a:chOff x="1177356" y="5758159"/>
            <a:chExt cx="1979930" cy="1651635"/>
          </a:xfrm>
        </p:grpSpPr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3AEB6030-1F5C-6975-F67D-FE8656642A4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0444" y="6014584"/>
              <a:ext cx="222818" cy="198023"/>
            </a:xfrm>
            <a:prstGeom prst="rect">
              <a:avLst/>
            </a:prstGeom>
          </p:spPr>
        </p:pic>
        <p:pic>
          <p:nvPicPr>
            <p:cNvPr id="11" name="object 8">
              <a:extLst>
                <a:ext uri="{FF2B5EF4-FFF2-40B4-BE49-F238E27FC236}">
                  <a16:creationId xmlns:a16="http://schemas.microsoft.com/office/drawing/2014/main" id="{622BD9BC-4048-38D0-1862-7A8BB1FA87CA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77356" y="5758159"/>
              <a:ext cx="1979840" cy="16514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34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F6E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 descr="En bild som visar klädsel, pojke, fotbeklädnader, clipart&#10;&#10;Automatiskt genererad beskrivning">
            <a:extLst>
              <a:ext uri="{FF2B5EF4-FFF2-40B4-BE49-F238E27FC236}">
                <a16:creationId xmlns:a16="http://schemas.microsoft.com/office/drawing/2014/main" id="{0653C4C2-A75C-0C6D-0895-D4B0FD0620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7" y="1055077"/>
            <a:ext cx="2261273" cy="320821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254324" y="1709433"/>
            <a:ext cx="85672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är barnrättsperspektivet integrerat i organisationens/verksamhetens mål och budget?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Konventionen om barnets rättigheter?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Konventionen om barnets rättigheter?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beaktas barnets bästa i beslut som har direkt eller indirekt påverkan för barn och unga?</a:t>
            </a:r>
          </a:p>
          <a:p>
            <a:pPr marL="177800" indent="-8413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vilken utsträckning genomförs barnkonsekvensanalyser av beslut med direkt eller indirekt påverkan för barn och unga? 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sker samarbetet mellan olika organisationer och verksamheter utifrån barnets rättigheter?   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delaktiga i arbetet?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efterlevnaden av Konventionen om barnets rättigheter?</a:t>
            </a:r>
          </a:p>
          <a:p>
            <a:endParaRPr lang="sv-SE" dirty="0"/>
          </a:p>
        </p:txBody>
      </p:sp>
      <p:pic>
        <p:nvPicPr>
          <p:cNvPr id="14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15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lädsel, text, fotbeklädnader, person&#10;&#10;Automatiskt genererad beskrivning">
            <a:extLst>
              <a:ext uri="{FF2B5EF4-FFF2-40B4-BE49-F238E27FC236}">
                <a16:creationId xmlns:a16="http://schemas.microsoft.com/office/drawing/2014/main" id="{34202C1D-C7EB-76C5-CCCB-CFCD1C72DF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7" y="1055078"/>
            <a:ext cx="2261273" cy="3208214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FAD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254324" y="1709433"/>
            <a:ext cx="85672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stärka en god föräldra-barnrelation?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en god föräldra-barnrelation?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föräldra-barnrelationen och/eller föräldraskapsstöd?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stärka en god föräldra-barnrelation?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föräldraskapsstödjande insatser i organisationen/verksamheten? </a:t>
            </a:r>
          </a:p>
          <a:p>
            <a:pPr marL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samarbetet mellan olika organisationer och verksamheter för att erbjuda och nå ut med föräldraskapsstödjande insatser? 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en god föräldra-barnrelation?</a:t>
            </a:r>
          </a:p>
          <a:p>
            <a:endParaRPr lang="sv-SE" dirty="0"/>
          </a:p>
        </p:txBody>
      </p:sp>
      <p:pic>
        <p:nvPicPr>
          <p:cNvPr id="8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05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skärmbild, tecknad serie&#10;&#10;Automatiskt genererad beskrivning">
            <a:extLst>
              <a:ext uri="{FF2B5EF4-FFF2-40B4-BE49-F238E27FC236}">
                <a16:creationId xmlns:a16="http://schemas.microsoft.com/office/drawing/2014/main" id="{74A40E08-A623-F4D2-4BB7-81CD80A822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0" y="1055077"/>
            <a:ext cx="2261275" cy="320821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D2D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254324" y="1709433"/>
            <a:ext cx="856722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barn och unga ska få en meningsfull fritid? 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en meningsfull fritid?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en meningsfull fritid?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barn och unga ska få en meningsfull fritid?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meningsfulla och inkluderande fritidsaktiviteter för barn och unga i organisationen/verksamheten? </a:t>
            </a:r>
          </a:p>
          <a:p>
            <a:pPr marL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erbjuda och nå ut med inkluderande och meningsfulla aktiviteter?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barn och unga ska få en meningsfull fritid?</a:t>
            </a:r>
          </a:p>
          <a:p>
            <a:endParaRPr lang="sv-SE" dirty="0"/>
          </a:p>
        </p:txBody>
      </p:sp>
      <p:pic>
        <p:nvPicPr>
          <p:cNvPr id="8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11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2" y="1062249"/>
            <a:ext cx="2299460" cy="3246068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D1E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254324" y="1709433"/>
            <a:ext cx="85672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för att arbeta </a:t>
            </a:r>
            <a:r>
              <a:rPr lang="sv-SE" sz="1200" u="sng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tvärsektoriellt</a:t>
            </a: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med måluppfyllelse i förskolan och skolan?</a:t>
            </a:r>
          </a:p>
          <a:p>
            <a:pPr marL="177800" indent="-8413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fall, vilka delar av organisationen/verksamheten har mål och budget för arbetet? 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vikten av måluppfyllelse i förskolan och skolan?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marL="182563" indent="-9048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olika delar av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vikten an måluppfyllelse i förskolan/skolan?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marL="177800" indent="-8572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olika delar av organisationen/verksamheten?</a:t>
            </a:r>
          </a:p>
          <a:p>
            <a:pPr marL="177800" indent="-85725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</a:t>
            </a:r>
            <a:r>
              <a:rPr lang="sv-SE" sz="1200" u="sng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tvärsektoriellt</a:t>
            </a: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med måluppfyllelse i förskolan och skolan? </a:t>
            </a:r>
          </a:p>
          <a:p>
            <a:pPr marL="177800" indent="-8413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sker samarbetet med andra organisationer och verksamheter för att främja måluppfyllelse i förskola och skola?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stärka måluppfyllelsen i förskolan och skolan?</a:t>
            </a:r>
          </a:p>
          <a:p>
            <a:endParaRPr lang="sv-SE" dirty="0"/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21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skärmbild, tecknad serie, illustration&#10;&#10;Automatiskt genererad beskrivning">
            <a:extLst>
              <a:ext uri="{FF2B5EF4-FFF2-40B4-BE49-F238E27FC236}">
                <a16:creationId xmlns:a16="http://schemas.microsoft.com/office/drawing/2014/main" id="{33EB2374-92EB-C194-1B80-6751999913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8" y="1055077"/>
            <a:ext cx="2261274" cy="3208215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BB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254324" y="1292873"/>
            <a:ext cx="85672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små barns hälsa och utveckling?</a:t>
            </a:r>
            <a:b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små barns hälsa och utveckling?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små barns utveckling och hälsa?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främja små barns hälsa och utveckling, en trygg anknytning och en god självreglering bland barn och unga?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utveckla en trygg anknytning och en god självreglering hos barn och unga? </a:t>
            </a:r>
          </a:p>
          <a:p>
            <a:pPr marL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utveckla en trygg anknytning och en god självreglering?</a:t>
            </a:r>
          </a:p>
          <a:p>
            <a:pPr marL="182563" indent="-90488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föräldrar och barn delaktiga i arbetet?</a:t>
            </a:r>
          </a:p>
          <a:p>
            <a:pPr marL="182563" indent="-182563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en trygg anknytning och en god självreglering hos barn och unga?</a:t>
            </a:r>
            <a:r>
              <a:rPr lang="sv-SE" sz="1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56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fotbeklädnader, klädsel, text, tecknad serie&#10;&#10;Automatiskt genererad beskrivning">
            <a:extLst>
              <a:ext uri="{FF2B5EF4-FFF2-40B4-BE49-F238E27FC236}">
                <a16:creationId xmlns:a16="http://schemas.microsoft.com/office/drawing/2014/main" id="{105A1A6D-2AA1-2E10-5122-72E4339BA19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9" y="1055077"/>
            <a:ext cx="2261274" cy="3208216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F9E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254324" y="1709433"/>
            <a:ext cx="85672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sociala utveckling? </a:t>
            </a:r>
            <a:b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barns och ungas sociala utveckling?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barns och ungas sociala relationer?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utveckla goda kamratrelationer?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utveckla goda kamratrelationer?</a:t>
            </a:r>
          </a:p>
          <a:p>
            <a:pPr marL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samarbetet mellan olika organisationer och verksamheter för att utveckla goda kamratrelationer? </a:t>
            </a:r>
          </a:p>
          <a:p>
            <a:pPr marL="182563" indent="-90488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182563" indent="-182563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barns och ungas sociala utveckling och goda kamratrelationer? 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37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tecknad serie, clipart, illustration&#10;&#10;Automatiskt genererad beskrivning">
            <a:extLst>
              <a:ext uri="{FF2B5EF4-FFF2-40B4-BE49-F238E27FC236}">
                <a16:creationId xmlns:a16="http://schemas.microsoft.com/office/drawing/2014/main" id="{EB5323D9-F29A-898D-B918-D883537B23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9" y="1055077"/>
            <a:ext cx="2261274" cy="3208216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D1E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254324" y="1709433"/>
            <a:ext cx="856722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ekonomisk utsatthet bland barnfamiljer?</a:t>
            </a:r>
            <a:b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ekonomisk utsatthet bland barnfamiljer?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ekonomisk utsatthet bland barnfamiljer?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motverka ekonomisk utsatthet bland barnfamiljer?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motverka ekonomisk utsatthet bland barnfamiljer?</a:t>
            </a:r>
          </a:p>
          <a:p>
            <a:pPr marL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samverkan mellan olika organisationer och verksamheter för motverka ekonomisk utsatthet bland barnfamiljer?</a:t>
            </a:r>
          </a:p>
          <a:p>
            <a:pPr marL="182563" indent="-90488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182563" indent="-182563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motverka ekonomisk utsatthet bland barnfamiljer?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22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clipart, tecknad serie, illustration&#10;&#10;Automatiskt genererad beskrivning">
            <a:extLst>
              <a:ext uri="{FF2B5EF4-FFF2-40B4-BE49-F238E27FC236}">
                <a16:creationId xmlns:a16="http://schemas.microsoft.com/office/drawing/2014/main" id="{80A5D5C9-E021-1989-FA89-EE5C90853A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9" y="1055077"/>
            <a:ext cx="2261275" cy="3208216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D0C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254324" y="1709433"/>
            <a:ext cx="85672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rätt till en viktig vuxen?</a:t>
            </a:r>
            <a:b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goda relationer mellan barn, unga och viktiga vuxna?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kring goda relationer mellan barn, unga och viktiga vuxna?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främja goda relationer mellan barn, unga och viktiga vuxna? </a:t>
            </a:r>
          </a:p>
          <a:p>
            <a:pPr marL="93663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pPr marL="177800" indent="-8413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fångar organisationen/verksamheter upp behovet av en viktig vuxen?</a:t>
            </a:r>
          </a:p>
          <a:p>
            <a:pPr marL="182563" indent="-9048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samarbete mellan olika organisationer och verksamheter för att erbjuda och nå ut med insatser för att främja goda relationer mellan barn, unga och viktiga vuxna?</a:t>
            </a:r>
          </a:p>
          <a:p>
            <a:pPr marL="182563" indent="-90488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182563" indent="-182563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goda relationer mellan barn, unga och viktiga vuxna?</a:t>
            </a:r>
            <a:br>
              <a:rPr lang="sv-SE" sz="14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4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033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tecknad serie&#10;&#10;Automatiskt genererad beskrivning">
            <a:extLst>
              <a:ext uri="{FF2B5EF4-FFF2-40B4-BE49-F238E27FC236}">
                <a16:creationId xmlns:a16="http://schemas.microsoft.com/office/drawing/2014/main" id="{6F776DED-3667-A226-FE0F-88E5839328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9" y="1055078"/>
            <a:ext cx="2261275" cy="3208216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883876" y="1055077"/>
            <a:ext cx="9308123" cy="5289451"/>
          </a:xfrm>
          <a:prstGeom prst="rect">
            <a:avLst/>
          </a:prstGeom>
          <a:solidFill>
            <a:srgbClr val="E0E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3254324" y="1709433"/>
            <a:ext cx="85672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latin typeface="Inter Semi Bold" panose="02000703000000020004" pitchFamily="50" charset="0"/>
                <a:ea typeface="Inter Semi Bold" panose="02000703000000020004" pitchFamily="50" charset="0"/>
                <a:cs typeface="Inter Semi Bold" panose="02000703000000020004" pitchFamily="50" charset="0"/>
              </a:rPr>
              <a:t>Reflektionsfrågor</a:t>
            </a:r>
          </a:p>
          <a:p>
            <a:pPr algn="just"/>
            <a:endParaRPr lang="sv-SE" sz="1600" b="1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Finns det mål och budget i organisationen/verksamheten som rör barns och ungas rätt till en trygg bostad?</a:t>
            </a:r>
            <a:b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Vilken kunskap finns i organisationen/verksamheten kring barns och ungas rätt till en trygg bostad?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Bland medarbetare i organisationen/verksamheten?</a:t>
            </a:r>
          </a:p>
          <a:p>
            <a:pPr indent="92075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kompetensutveckling om barns och ungas rätt till en trygg bostad?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politiker och andra beslutsfattare? 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Till medarbetare i organisationen/verksamheten?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På vilket sätt arbetar organisationen/verksamheten med att motverka vräkning av barnfamiljer och säkerställa en stadigvarande och trygg bostad för barn och unga?</a:t>
            </a:r>
          </a:p>
          <a:p>
            <a:pPr indent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På vilket sätt beaktas barnrättsperspektivet?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Erbjuds insatser i organisationen/verksamheten för att säkerställa rätten till en trygg bostad?</a:t>
            </a:r>
          </a:p>
          <a:p>
            <a:pPr marL="92075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I så fall vilka?</a:t>
            </a:r>
          </a:p>
          <a:p>
            <a:pPr marL="182563" indent="-90488"/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- Hur sker samverkan mellan olika organisationer och verksamheter för att säkerställa en trygg bostad? </a:t>
            </a:r>
          </a:p>
          <a:p>
            <a:pPr marL="182563" indent="-90488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Hur involveras och görs barn och föräldrar delaktiga i arbetet?</a:t>
            </a:r>
          </a:p>
          <a:p>
            <a:pPr marL="182563" indent="-182563"/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sv-SE" sz="1200" dirty="0"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Vilket är organisationens/verksamhetens viktigaste förbättringsarbetet för att främja rätten till en trygg bostad?</a:t>
            </a:r>
          </a:p>
          <a:p>
            <a:endParaRPr lang="sv-SE" sz="1200" dirty="0"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pic>
        <p:nvPicPr>
          <p:cNvPr id="9" name="Picture 2" descr="Pratbubblor, Kommentarer, Orange, Bubbla">
            <a:extLst>
              <a:ext uri="{FF2B5EF4-FFF2-40B4-BE49-F238E27FC236}">
                <a16:creationId xmlns:a16="http://schemas.microsoft.com/office/drawing/2014/main" id="{0A28C5C5-7385-5179-8DB0-C3FD5CF5A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82" y="1198553"/>
            <a:ext cx="1048589" cy="960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1482</Words>
  <Application>Microsoft Office PowerPoint</Application>
  <PresentationFormat>Bredbild</PresentationFormat>
  <Paragraphs>188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Helvetica Neue Medium</vt:lpstr>
      <vt:lpstr>Inter Light</vt:lpstr>
      <vt:lpstr>Inter Semi Bold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Pettersson Camilla, Reg utv Välfärd och folkhälsa</dc:creator>
  <cp:lastModifiedBy>Duckert Ek Malin, Reg utv Välfärd och folkhälsa</cp:lastModifiedBy>
  <cp:revision>21</cp:revision>
  <dcterms:created xsi:type="dcterms:W3CDTF">2024-06-05T10:59:40Z</dcterms:created>
  <dcterms:modified xsi:type="dcterms:W3CDTF">2024-06-27T14:58:56Z</dcterms:modified>
</cp:coreProperties>
</file>