
<file path=[Content_Types].xml><?xml version="1.0" encoding="utf-8"?>
<Types xmlns="http://schemas.openxmlformats.org/package/2006/content-types">
  <Default Extension="fntdata" ContentType="application/x-fontdata"/>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3"/>
  </p:notesMasterIdLst>
  <p:sldIdLst>
    <p:sldId id="279" r:id="rId2"/>
    <p:sldId id="280" r:id="rId3"/>
    <p:sldId id="259" r:id="rId4"/>
    <p:sldId id="260" r:id="rId5"/>
    <p:sldId id="261" r:id="rId6"/>
    <p:sldId id="262" r:id="rId7"/>
    <p:sldId id="263" r:id="rId8"/>
    <p:sldId id="264" r:id="rId9"/>
    <p:sldId id="265" r:id="rId10"/>
    <p:sldId id="266" r:id="rId11"/>
    <p:sldId id="267" r:id="rId12"/>
    <p:sldId id="268" r:id="rId13"/>
    <p:sldId id="269" r:id="rId14"/>
    <p:sldId id="278" r:id="rId15"/>
    <p:sldId id="271" r:id="rId16"/>
    <p:sldId id="272" r:id="rId17"/>
    <p:sldId id="274" r:id="rId18"/>
    <p:sldId id="275" r:id="rId19"/>
    <p:sldId id="276" r:id="rId20"/>
    <p:sldId id="277" r:id="rId21"/>
    <p:sldId id="256" r:id="rId22"/>
  </p:sldIdLst>
  <p:sldSz cx="12192000" cy="6858000"/>
  <p:notesSz cx="6858000" cy="9144000"/>
  <p:embeddedFontLst>
    <p:embeddedFont>
      <p:font typeface="Roboto" panose="02000000000000000000" pitchFamily="2" charset="0"/>
      <p:regular r:id="rId24"/>
      <p:bold r:id="rId25"/>
      <p:italic r:id="rId26"/>
      <p:boldItalic r:id="rId27"/>
    </p:embeddedFont>
    <p:embeddedFont>
      <p:font typeface="ROBOTO MEDIUM" panose="02000000000000000000" pitchFamily="2" charset="0"/>
      <p:regular r:id="rId28"/>
      <p:italic r:id="rId29"/>
    </p:embeddedFont>
  </p:embeddedFontLst>
  <p:custShowLst>
    <p:custShow name="Panelista" id="0">
      <p:sldLst>
        <p:sld r:id="rId9"/>
        <p:sld r:id="rId14"/>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F2"/>
    <a:srgbClr val="1D9DA3"/>
    <a:srgbClr val="FFC000"/>
    <a:srgbClr val="04B754"/>
    <a:srgbClr val="F00573"/>
    <a:srgbClr val="07AF4F"/>
    <a:srgbClr val="34BA4E"/>
    <a:srgbClr val="06BA59"/>
    <a:srgbClr val="00A0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8026" autoAdjust="0"/>
  </p:normalViewPr>
  <p:slideViewPr>
    <p:cSldViewPr snapToGrid="0" snapToObjects="1">
      <p:cViewPr varScale="1">
        <p:scale>
          <a:sx n="89" d="100"/>
          <a:sy n="89" d="100"/>
        </p:scale>
        <p:origin x="13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8af863ab9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8af863ab9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 sz="1000" dirty="0"/>
              <a:t>Lisa: </a:t>
            </a:r>
            <a:r>
              <a:rPr lang="sv-SE" sz="1000" dirty="0"/>
              <a:t>Engagemanget i invånarpanelen var stort och vi fick ta del av flera berättelser om människors upplevelser av mötet med vård och omsorg – och vad de tycker är verkligt viktigt i relationen. Jag tänker att vi ska få lyssna på några av de som var med i invånarpanelen och vad dom delade med sig av: </a:t>
            </a:r>
            <a:endParaRPr dirty="0"/>
          </a:p>
        </p:txBody>
      </p:sp>
      <p:sp>
        <p:nvSpPr>
          <p:cNvPr id="140" name="Google Shape;140;gd8af863ab9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d8af863ab9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d8af863ab9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d8af863ab9_0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d8af863ab9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d8af863ab9_0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gd8af863ab9_0_2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8af863ab9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d8af863ab9_0_3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sv" sz="1000"/>
              <a:t>Lisa: av alla medarbetare som svarade på frågan nämner mer än tre fjärdedelar känslan av att det finns tid att möta invånaren som en möjliggörare för att kunna göra ett jobb ett bra jobb. Det här säger till exempel en medarbetare: “För att jag ska kunna göra ett bra jobb krävs tillräckligt med tid vid patientmötet. På vårdcentralen där jag jobbar är det vanligt med 30-minutersbesök. På den tiden ska jag läsa på om patienten, prata med patienten, undersöka patienten, förklara för patienten samt dokumentera och eventuellt beställa prover eller skriva remisser.” En annan medarbetare sammanfattar; Tid är dyrbart, men bättre att ha tid och göra rätt än att försöka ta genvägar och att problemet inte blir löst.”</a:t>
            </a:r>
            <a:endParaRPr sz="1000"/>
          </a:p>
          <a:p>
            <a:pPr marL="0" lvl="0" indent="0" algn="l" rtl="0">
              <a:spcBef>
                <a:spcPts val="0"/>
              </a:spcBef>
              <a:spcAft>
                <a:spcPts val="0"/>
              </a:spcAft>
              <a:buNone/>
            </a:pPr>
            <a:endParaRPr/>
          </a:p>
        </p:txBody>
      </p:sp>
      <p:sp>
        <p:nvSpPr>
          <p:cNvPr id="97" name="Google Shape;97;gd8af863ab9_0_3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8af863ab9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d8af863ab9_0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d8af863ab9_0_2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8af863ab9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8af863ab9_0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d8af863ab9_0_7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db375b3cd6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db375b3cd6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
              <a:t>Lisa: “Att det finns en tydlighet i vem som gör vad runt patienten. Teamet runt patienten måste kunna arbeta nära varandra oavsett vem de är anställda av, region eller kommun. Som ledare är det viktigt att vi har ett bra samtalsklimat och kan diskutera samverkansfrågor och utvecklingsfrågor mellan kommun och region.”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9" name="Google Shape;339;gdb375b3cd6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b375b3cd6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db375b3cd6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
              <a:t>Lisa “Om det finns tillit så ger det handlingsutrymme och skapar trygghet. Finns tillit i relationerna mellan olika förvaltningar, huvudmän och organisationer så kan vi göra underverk. Tillit måste var mer än bara ett modeord på ett papper. Det måste synas i handling. </a:t>
            </a:r>
            <a:endParaRPr/>
          </a:p>
          <a:p>
            <a:pPr marL="0" lvl="0" indent="0" algn="l" rtl="0">
              <a:spcBef>
                <a:spcPts val="0"/>
              </a:spcBef>
              <a:spcAft>
                <a:spcPts val="0"/>
              </a:spcAft>
              <a:buNone/>
            </a:pPr>
            <a:endParaRPr/>
          </a:p>
          <a:p>
            <a:pPr marL="0" lvl="0" indent="0" algn="l" rtl="0">
              <a:spcBef>
                <a:spcPts val="0"/>
              </a:spcBef>
              <a:spcAft>
                <a:spcPts val="0"/>
              </a:spcAft>
              <a:buNone/>
            </a:pPr>
            <a:r>
              <a:rPr lang="sv"/>
              <a:t>“Ett bra exempel på tillit är det arbete vi har utfört tillsammans i region och kommun under pandemin där vi sträckt ut handen till varann. Vi har inte bromsats av uppdragsbeskrivningar och lagstiftning, vi har sett till behov. Självklart har vi inte lyckats med allt men vi har provat en väg som jag hoppas att vi fortsätter på.”</a:t>
            </a:r>
            <a:endParaRPr/>
          </a:p>
        </p:txBody>
      </p:sp>
      <p:sp>
        <p:nvSpPr>
          <p:cNvPr id="350" name="Google Shape;350;gdb375b3cd6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b375b3cd6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b375b3cd6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db375b3cd6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d8af863ab9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d8af863ab9_0_8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d8af863ab9_0_8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8af863ab9_0_8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d8af863ab9_0_8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 sz="1000"/>
              <a:t>Lisa: Så hur kan vi skapa: </a:t>
            </a:r>
            <a:br>
              <a:rPr lang="sv" sz="1000"/>
            </a:br>
            <a:r>
              <a:rPr lang="sv" sz="1000"/>
              <a:t>- utrymme för lyssnande som ger invånarna möjligheter till en bra hälsa</a:t>
            </a:r>
            <a:br>
              <a:rPr lang="sv" sz="1000"/>
            </a:br>
            <a:r>
              <a:rPr lang="sv" sz="1000"/>
              <a:t>- tid för medarbetarna att göra rätt och </a:t>
            </a:r>
            <a:endParaRPr sz="1000"/>
          </a:p>
          <a:p>
            <a:pPr marL="0" lvl="0" indent="0" algn="l" rtl="0">
              <a:spcBef>
                <a:spcPts val="0"/>
              </a:spcBef>
              <a:spcAft>
                <a:spcPts val="0"/>
              </a:spcAft>
              <a:buNone/>
            </a:pPr>
            <a:r>
              <a:rPr lang="sv" sz="1000"/>
              <a:t>- främja ett modigt ledarskap mes både tillit, samverkan och samsyn</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sv" sz="1000"/>
              <a:t>Låt dialogen fortsätta. </a:t>
            </a:r>
            <a:endParaRPr sz="1000"/>
          </a:p>
          <a:p>
            <a:pPr marL="0" lvl="0" indent="0" algn="l" rtl="0">
              <a:spcBef>
                <a:spcPts val="0"/>
              </a:spcBef>
              <a:spcAft>
                <a:spcPts val="0"/>
              </a:spcAft>
              <a:buClr>
                <a:schemeClr val="dk1"/>
              </a:buClr>
              <a:buSzPts val="1100"/>
              <a:buFont typeface="Arial"/>
              <a:buNone/>
            </a:pPr>
            <a:endParaRPr sz="1000"/>
          </a:p>
        </p:txBody>
      </p:sp>
      <p:sp>
        <p:nvSpPr>
          <p:cNvPr id="97" name="Google Shape;97;gd8af863ab9_0_8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8af863ab9_0_5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8af863ab9_0_5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d8af863ab9_0_5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8af863ab9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d8af863ab9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d8af863ab9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8af863ab9_0_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d8af863ab9_0_6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d8af863ab9_0_6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8af863ab9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d8af863ab9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d8af863ab9_0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8af863ab9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8af863ab9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d8af863ab9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8af863ab9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8af863ab9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d8af863ab9_0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821e9dca3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821e9dca3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dirty="0"/>
              <a:t>Lisa: Engagemanget i invånarpanelen var stort och vi fick ta del av flera berättelser om människors upplevelser av mötet med vård och omsorg – och vad de tycker är verkligt viktigt i relationen. Vi ska lyssna på några av de som var med i invånarpanelen och vad dom delade med sig av: </a:t>
            </a:r>
          </a:p>
          <a:p>
            <a:pPr marL="0" lvl="0" indent="0" algn="l" rtl="0">
              <a:spcBef>
                <a:spcPts val="0"/>
              </a:spcBef>
              <a:spcAft>
                <a:spcPts val="0"/>
              </a:spcAft>
              <a:buNone/>
            </a:pPr>
            <a:endParaRPr dirty="0"/>
          </a:p>
        </p:txBody>
      </p:sp>
      <p:sp>
        <p:nvSpPr>
          <p:cNvPr id="246" name="Google Shape;246;gd821e9dca3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d8af863ab9_0_6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d8af863ab9_0_6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 sz="1000"/>
              <a:t>Lisa: </a:t>
            </a:r>
            <a:br>
              <a:rPr lang="sv" sz="1000"/>
            </a:br>
            <a:r>
              <a:rPr lang="sv" sz="1000"/>
              <a:t>- </a:t>
            </a:r>
            <a:endParaRPr/>
          </a:p>
        </p:txBody>
      </p:sp>
      <p:sp>
        <p:nvSpPr>
          <p:cNvPr id="263" name="Google Shape;263;gd8af863ab9_0_6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ontents slide layout">
  <p:cSld name="1_Contents slide layout">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323530" y="339510"/>
            <a:ext cx="11573197" cy="72424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262626"/>
              </a:buClr>
              <a:buSzPts val="5400"/>
              <a:buNone/>
              <a:defRPr sz="5400" b="0">
                <a:solidFill>
                  <a:srgbClr val="26262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vå innehållsdelar">
  <p:cSld name="Två innehållsdelar">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93752" y="2614084"/>
            <a:ext cx="4428104" cy="3530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body" idx="2"/>
          </p:nvPr>
        </p:nvSpPr>
        <p:spPr>
          <a:xfrm>
            <a:off x="5532929" y="2614084"/>
            <a:ext cx="4428104" cy="3530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64"/>
        <p:cNvGrpSpPr/>
        <p:nvPr/>
      </p:nvGrpSpPr>
      <p:grpSpPr>
        <a:xfrm>
          <a:off x="0" y="0"/>
          <a:ext cx="0" cy="0"/>
          <a:chOff x="0" y="0"/>
          <a:chExt cx="0" cy="0"/>
        </a:xfrm>
      </p:grpSpPr>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3.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5.sv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microsoft.com/office/2007/relationships/media" Target="../media/media13.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1.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
        <p:cNvGrpSpPr/>
        <p:nvPr/>
      </p:nvGrpSpPr>
      <p:grpSpPr>
        <a:xfrm>
          <a:off x="0" y="0"/>
          <a:ext cx="0" cy="0"/>
          <a:chOff x="0" y="0"/>
          <a:chExt cx="0" cy="0"/>
        </a:xfrm>
      </p:grpSpPr>
      <p:sp>
        <p:nvSpPr>
          <p:cNvPr id="3" name="Google Shape;107;p16">
            <a:extLst>
              <a:ext uri="{FF2B5EF4-FFF2-40B4-BE49-F238E27FC236}">
                <a16:creationId xmlns:a16="http://schemas.microsoft.com/office/drawing/2014/main" id="{342BB45A-3399-A249-872C-67E2EDBB85AD}"/>
              </a:ext>
            </a:extLst>
          </p:cNvPr>
          <p:cNvSpPr txBox="1"/>
          <p:nvPr/>
        </p:nvSpPr>
        <p:spPr>
          <a:xfrm>
            <a:off x="664200" y="1821225"/>
            <a:ext cx="6337800" cy="372406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4000" b="1" dirty="0">
                <a:solidFill>
                  <a:srgbClr val="666666"/>
                </a:solidFill>
                <a:latin typeface="Roboto"/>
                <a:ea typeface="Roboto"/>
                <a:cs typeface="Roboto"/>
                <a:sym typeface="Roboto"/>
              </a:rPr>
              <a:t>Hur kan vi på ett </a:t>
            </a:r>
            <a:br>
              <a:rPr lang="sv" sz="4000" b="1" dirty="0">
                <a:solidFill>
                  <a:srgbClr val="666666"/>
                </a:solidFill>
                <a:latin typeface="Roboto"/>
                <a:ea typeface="Roboto"/>
                <a:cs typeface="Roboto"/>
                <a:sym typeface="Roboto"/>
              </a:rPr>
            </a:br>
            <a:r>
              <a:rPr lang="sv" sz="4000" b="1" dirty="0">
                <a:solidFill>
                  <a:srgbClr val="666666"/>
                </a:solidFill>
                <a:latin typeface="Roboto"/>
                <a:ea typeface="Roboto"/>
                <a:cs typeface="Roboto"/>
                <a:sym typeface="Roboto"/>
              </a:rPr>
              <a:t>enkelt sätt engagera </a:t>
            </a:r>
            <a:br>
              <a:rPr lang="sv" sz="4000" b="1" dirty="0">
                <a:solidFill>
                  <a:srgbClr val="666666"/>
                </a:solidFill>
                <a:latin typeface="Roboto"/>
                <a:ea typeface="Roboto"/>
                <a:cs typeface="Roboto"/>
                <a:sym typeface="Roboto"/>
              </a:rPr>
            </a:br>
            <a:r>
              <a:rPr lang="sv" sz="4000" b="1" dirty="0">
                <a:solidFill>
                  <a:srgbClr val="1D9DA3"/>
                </a:solidFill>
                <a:latin typeface="Roboto"/>
                <a:ea typeface="Roboto"/>
                <a:cs typeface="Roboto"/>
                <a:sym typeface="Roboto"/>
              </a:rPr>
              <a:t>och involvera människor </a:t>
            </a:r>
            <a:br>
              <a:rPr lang="sv" sz="4000" b="1" dirty="0">
                <a:solidFill>
                  <a:srgbClr val="1D9DA3"/>
                </a:solidFill>
                <a:latin typeface="Roboto"/>
                <a:ea typeface="Roboto"/>
                <a:cs typeface="Roboto"/>
                <a:sym typeface="Roboto"/>
              </a:rPr>
            </a:br>
            <a:r>
              <a:rPr lang="sv" sz="4000" b="1" dirty="0">
                <a:solidFill>
                  <a:srgbClr val="1D9DA3"/>
                </a:solidFill>
                <a:latin typeface="Roboto"/>
                <a:ea typeface="Roboto"/>
                <a:cs typeface="Roboto"/>
                <a:sym typeface="Roboto"/>
              </a:rPr>
              <a:t>i de frågor och beslut </a:t>
            </a:r>
            <a:br>
              <a:rPr lang="sv" sz="4000" b="1" dirty="0">
                <a:solidFill>
                  <a:srgbClr val="1D9DA3"/>
                </a:solidFill>
                <a:latin typeface="Roboto"/>
                <a:ea typeface="Roboto"/>
                <a:cs typeface="Roboto"/>
                <a:sym typeface="Roboto"/>
              </a:rPr>
            </a:br>
            <a:r>
              <a:rPr lang="sv" sz="4000" b="1" dirty="0">
                <a:solidFill>
                  <a:srgbClr val="1D9DA3"/>
                </a:solidFill>
                <a:latin typeface="Roboto"/>
                <a:ea typeface="Roboto"/>
                <a:cs typeface="Roboto"/>
                <a:sym typeface="Roboto"/>
              </a:rPr>
              <a:t>som berör dem? </a:t>
            </a:r>
            <a:endParaRPr sz="4000" b="1" dirty="0">
              <a:solidFill>
                <a:srgbClr val="1D9DA3"/>
              </a:solidFill>
              <a:latin typeface="Roboto"/>
              <a:ea typeface="Roboto"/>
              <a:cs typeface="Roboto"/>
              <a:sym typeface="Roboto"/>
            </a:endParaRPr>
          </a:p>
        </p:txBody>
      </p:sp>
      <p:pic>
        <p:nvPicPr>
          <p:cNvPr id="4" name="Google Shape;108;p16">
            <a:extLst>
              <a:ext uri="{FF2B5EF4-FFF2-40B4-BE49-F238E27FC236}">
                <a16:creationId xmlns:a16="http://schemas.microsoft.com/office/drawing/2014/main" id="{60A2D757-B8C1-1A45-A2E1-2332FB7E973D}"/>
              </a:ext>
            </a:extLst>
          </p:cNvPr>
          <p:cNvPicPr preferRelativeResize="0"/>
          <p:nvPr/>
        </p:nvPicPr>
        <p:blipFill>
          <a:blip r:embed="rId4"/>
          <a:srcRect/>
          <a:stretch/>
        </p:blipFill>
        <p:spPr>
          <a:xfrm>
            <a:off x="372669" y="369215"/>
            <a:ext cx="2050375" cy="473163"/>
          </a:xfrm>
          <a:prstGeom prst="rect">
            <a:avLst/>
          </a:prstGeom>
          <a:noFill/>
          <a:ln>
            <a:noFill/>
          </a:ln>
        </p:spPr>
      </p:pic>
      <p:pic>
        <p:nvPicPr>
          <p:cNvPr id="5" name="Bild 2 ny" descr="Bild 2 ny">
            <a:hlinkClick r:id="" action="ppaction://media"/>
            <a:extLst>
              <a:ext uri="{FF2B5EF4-FFF2-40B4-BE49-F238E27FC236}">
                <a16:creationId xmlns:a16="http://schemas.microsoft.com/office/drawing/2014/main" id="{CD8BC271-C81F-A342-9236-7639513D1121}"/>
              </a:ext>
            </a:extLst>
          </p:cNvPr>
          <p:cNvPicPr>
            <a:picLocks noChangeAspect="1"/>
          </p:cNvPicPr>
          <p:nvPr>
            <a:audioFile r:link="rId1"/>
            <p:extLst>
              <p:ext uri="{DAA4B4D4-6D71-4841-9C94-3DE7FCFB9230}">
                <p14:media xmlns:p14="http://schemas.microsoft.com/office/powerpoint/2010/main" r:embed="rId2">
                  <p14:trim end="511.9488"/>
                </p14:media>
              </p:ext>
            </p:extLst>
          </p:nvPr>
        </p:nvPicPr>
        <p:blipFill>
          <a:blip r:embed="rId5"/>
          <a:stretch>
            <a:fillRect/>
          </a:stretch>
        </p:blipFill>
        <p:spPr>
          <a:xfrm>
            <a:off x="11584993" y="124058"/>
            <a:ext cx="416423" cy="416423"/>
          </a:xfrm>
          <a:prstGeom prst="rect">
            <a:avLst/>
          </a:prstGeom>
        </p:spPr>
      </p:pic>
      <p:pic>
        <p:nvPicPr>
          <p:cNvPr id="6" name="Google Shape;109;p16">
            <a:extLst>
              <a:ext uri="{FF2B5EF4-FFF2-40B4-BE49-F238E27FC236}">
                <a16:creationId xmlns:a16="http://schemas.microsoft.com/office/drawing/2014/main" id="{D1413D53-A281-FF45-878D-C323E975B71A}"/>
              </a:ext>
            </a:extLst>
          </p:cNvPr>
          <p:cNvPicPr preferRelativeResize="0"/>
          <p:nvPr/>
        </p:nvPicPr>
        <p:blipFill rotWithShape="1">
          <a:blip r:embed="rId6">
            <a:alphaModFix/>
          </a:blip>
          <a:srcRect r="16121" b="17218"/>
          <a:stretch/>
        </p:blipFill>
        <p:spPr>
          <a:xfrm>
            <a:off x="6809725" y="1543050"/>
            <a:ext cx="5382275" cy="5314951"/>
          </a:xfrm>
          <a:prstGeom prst="rect">
            <a:avLst/>
          </a:prstGeom>
          <a:noFill/>
          <a:ln>
            <a:noFill/>
          </a:ln>
        </p:spPr>
      </p:pic>
    </p:spTree>
    <p:extLst>
      <p:ext uri="{BB962C8B-B14F-4D97-AF65-F5344CB8AC3E}">
        <p14:creationId xmlns:p14="http://schemas.microsoft.com/office/powerpoint/2010/main" val="488067027"/>
      </p:ext>
    </p:extLst>
  </p:cSld>
  <p:clrMapOvr>
    <a:masterClrMapping/>
  </p:clrMapOvr>
  <p:transition spd="slow" advClick="0" advTm="171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3" fill="hold"/>
                                        <p:tgtEl>
                                          <p:spTgt spid="5"/>
                                        </p:tgtEl>
                                      </p:cBhvr>
                                    </p:cmd>
                                  </p:childTnLst>
                                </p:cTn>
                              </p:par>
                              <p:par>
                                <p:cTn id="7" presetID="6" presetClass="emph" presetSubtype="0" repeatCount="indefinite" accel="50000" decel="50000" autoRev="1" fill="hold" nodeType="withEffect">
                                  <p:stCondLst>
                                    <p:cond delay="0"/>
                                  </p:stCondLst>
                                  <p:childTnLst>
                                    <p:animScale>
                                      <p:cBhvr>
                                        <p:cTn id="8" dur="20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5"/>
        <p14:stopEvt time="1515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Shape 247"/>
        <p:cNvGrpSpPr/>
        <p:nvPr/>
      </p:nvGrpSpPr>
      <p:grpSpPr>
        <a:xfrm>
          <a:off x="0" y="0"/>
          <a:ext cx="0" cy="0"/>
          <a:chOff x="0" y="0"/>
          <a:chExt cx="0" cy="0"/>
        </a:xfrm>
      </p:grpSpPr>
      <p:pic>
        <p:nvPicPr>
          <p:cNvPr id="248" name="Google Shape;248;p25"/>
          <p:cNvPicPr preferRelativeResize="0"/>
          <p:nvPr/>
        </p:nvPicPr>
        <p:blipFill>
          <a:blip r:embed="rId5">
            <a:extLst>
              <a:ext uri="{96DAC541-7B7A-43D3-8B79-37D633B846F1}">
                <asvg:svgBlip xmlns:asvg="http://schemas.microsoft.com/office/drawing/2016/SVG/main" r:embed="rId6"/>
              </a:ext>
            </a:extLst>
          </a:blip>
          <a:srcRect l="367" r="367"/>
          <a:stretch/>
        </p:blipFill>
        <p:spPr>
          <a:xfrm>
            <a:off x="7395883" y="3532494"/>
            <a:ext cx="6317833" cy="4719750"/>
          </a:xfrm>
          <a:prstGeom prst="rect">
            <a:avLst/>
          </a:prstGeom>
          <a:noFill/>
          <a:ln>
            <a:noFill/>
          </a:ln>
          <a:effectLst>
            <a:outerShdw blurRad="50800" dist="38100" dir="2700000" algn="tl" rotWithShape="0">
              <a:prstClr val="black">
                <a:alpha val="40000"/>
              </a:prstClr>
            </a:outerShdw>
          </a:effectLst>
        </p:spPr>
      </p:pic>
      <p:sp>
        <p:nvSpPr>
          <p:cNvPr id="250" name="Google Shape;250;p25"/>
          <p:cNvSpPr/>
          <p:nvPr/>
        </p:nvSpPr>
        <p:spPr>
          <a:xfrm>
            <a:off x="4701464" y="1495125"/>
            <a:ext cx="2609700" cy="2584500"/>
          </a:xfrm>
          <a:prstGeom prst="wedgeEllipseCallout">
            <a:avLst>
              <a:gd name="adj1" fmla="val 413"/>
              <a:gd name="adj2" fmla="val 61660"/>
            </a:avLst>
          </a:prstGeom>
          <a:solidFill>
            <a:srgbClr val="F0057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800" b="1">
                <a:solidFill>
                  <a:srgbClr val="FFFFFF"/>
                </a:solidFill>
                <a:latin typeface="Calibri"/>
                <a:ea typeface="Calibri"/>
                <a:cs typeface="Calibri"/>
                <a:sym typeface="Calibri"/>
              </a:rPr>
              <a:t>Återkommande kontakter och  goda relationer   </a:t>
            </a:r>
            <a:endParaRPr>
              <a:solidFill>
                <a:srgbClr val="FFFFFF"/>
              </a:solidFill>
            </a:endParaRPr>
          </a:p>
        </p:txBody>
      </p:sp>
      <p:sp>
        <p:nvSpPr>
          <p:cNvPr id="251" name="Google Shape;251;p25"/>
          <p:cNvSpPr txBox="1"/>
          <p:nvPr/>
        </p:nvSpPr>
        <p:spPr>
          <a:xfrm>
            <a:off x="440350" y="393775"/>
            <a:ext cx="90903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2200" b="1" u="sng" dirty="0">
                <a:solidFill>
                  <a:srgbClr val="666666"/>
                </a:solidFill>
                <a:latin typeface="Roboto"/>
                <a:ea typeface="Roboto"/>
                <a:cs typeface="Roboto"/>
                <a:sym typeface="Roboto"/>
              </a:rPr>
              <a:t>Invånarna</a:t>
            </a:r>
            <a:r>
              <a:rPr lang="sv" sz="2200" b="1" dirty="0">
                <a:solidFill>
                  <a:srgbClr val="666666"/>
                </a:solidFill>
                <a:latin typeface="Roboto"/>
                <a:ea typeface="Roboto"/>
                <a:cs typeface="Roboto"/>
                <a:sym typeface="Roboto"/>
              </a:rPr>
              <a:t> om vad som skapar värde i mötet med vården</a:t>
            </a:r>
            <a:br>
              <a:rPr lang="sv" sz="2200" b="1" dirty="0">
                <a:solidFill>
                  <a:srgbClr val="666666"/>
                </a:solidFill>
                <a:latin typeface="Roboto"/>
                <a:ea typeface="Roboto"/>
                <a:cs typeface="Roboto"/>
                <a:sym typeface="Roboto"/>
              </a:rPr>
            </a:br>
            <a:r>
              <a:rPr lang="sv" sz="2200" b="1" dirty="0">
                <a:solidFill>
                  <a:srgbClr val="666666"/>
                </a:solidFill>
                <a:latin typeface="Roboto"/>
                <a:ea typeface="Roboto"/>
                <a:cs typeface="Roboto"/>
                <a:sym typeface="Roboto"/>
              </a:rPr>
              <a:t>– och ger oss alla en bättre hälsa: </a:t>
            </a:r>
            <a:endParaRPr sz="1600" b="1" dirty="0">
              <a:latin typeface="Roboto"/>
              <a:ea typeface="Roboto"/>
              <a:cs typeface="Roboto"/>
              <a:sym typeface="Roboto"/>
            </a:endParaRPr>
          </a:p>
        </p:txBody>
      </p:sp>
      <p:sp>
        <p:nvSpPr>
          <p:cNvPr id="252" name="Google Shape;252;p25"/>
          <p:cNvSpPr/>
          <p:nvPr/>
        </p:nvSpPr>
        <p:spPr>
          <a:xfrm>
            <a:off x="1746076" y="1799925"/>
            <a:ext cx="2609700" cy="2584500"/>
          </a:xfrm>
          <a:prstGeom prst="wedgeEllipseCallout">
            <a:avLst>
              <a:gd name="adj1" fmla="val 21522"/>
              <a:gd name="adj2" fmla="val 60800"/>
            </a:avLst>
          </a:prstGeom>
          <a:solidFill>
            <a:srgbClr val="F0057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800" b="1">
                <a:solidFill>
                  <a:schemeClr val="lt1"/>
                </a:solidFill>
                <a:latin typeface="Calibri"/>
                <a:ea typeface="Calibri"/>
                <a:cs typeface="Calibri"/>
                <a:sym typeface="Calibri"/>
              </a:rPr>
              <a:t>Aktivt lyssnande och upplevelsen att bli tagen på allvar  </a:t>
            </a:r>
            <a:endParaRPr sz="1800" b="1">
              <a:solidFill>
                <a:srgbClr val="FFFFFF"/>
              </a:solidFill>
              <a:latin typeface="Calibri"/>
              <a:ea typeface="Calibri"/>
              <a:cs typeface="Calibri"/>
              <a:sym typeface="Calibri"/>
            </a:endParaRPr>
          </a:p>
        </p:txBody>
      </p:sp>
      <p:sp>
        <p:nvSpPr>
          <p:cNvPr id="253" name="Google Shape;253;p25"/>
          <p:cNvSpPr/>
          <p:nvPr/>
        </p:nvSpPr>
        <p:spPr>
          <a:xfrm>
            <a:off x="7677026" y="1799925"/>
            <a:ext cx="2609700" cy="2584500"/>
          </a:xfrm>
          <a:prstGeom prst="wedgeEllipseCallout">
            <a:avLst>
              <a:gd name="adj1" fmla="val -17234"/>
              <a:gd name="adj2" fmla="val 61153"/>
            </a:avLst>
          </a:prstGeom>
          <a:solidFill>
            <a:srgbClr val="F0057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800" b="1">
                <a:solidFill>
                  <a:schemeClr val="lt1"/>
                </a:solidFill>
                <a:latin typeface="Calibri"/>
                <a:ea typeface="Calibri"/>
                <a:cs typeface="Calibri"/>
                <a:sym typeface="Calibri"/>
              </a:rPr>
              <a:t>Sammanhållen upplevelse och känslan av trygghet</a:t>
            </a:r>
            <a:endParaRPr sz="1800" b="1">
              <a:solidFill>
                <a:srgbClr val="FFFFFF"/>
              </a:solidFill>
              <a:latin typeface="Calibri"/>
              <a:ea typeface="Calibri"/>
              <a:cs typeface="Calibri"/>
              <a:sym typeface="Calibri"/>
            </a:endParaRPr>
          </a:p>
        </p:txBody>
      </p:sp>
      <p:pic>
        <p:nvPicPr>
          <p:cNvPr id="256" name="Google Shape;256;p25"/>
          <p:cNvPicPr preferRelativeResize="0"/>
          <p:nvPr/>
        </p:nvPicPr>
        <p:blipFill rotWithShape="1">
          <a:blip r:embed="rId7">
            <a:alphaModFix/>
          </a:blip>
          <a:srcRect l="6248" r="6239"/>
          <a:stretch/>
        </p:blipFill>
        <p:spPr>
          <a:xfrm rot="134721">
            <a:off x="3234816" y="4294418"/>
            <a:ext cx="2507390" cy="2865163"/>
          </a:xfrm>
          <a:prstGeom prst="rect">
            <a:avLst/>
          </a:prstGeom>
          <a:noFill/>
          <a:ln>
            <a:noFill/>
          </a:ln>
        </p:spPr>
      </p:pic>
      <p:pic>
        <p:nvPicPr>
          <p:cNvPr id="255" name="Google Shape;255;p25"/>
          <p:cNvPicPr preferRelativeResize="0"/>
          <p:nvPr/>
        </p:nvPicPr>
        <p:blipFill>
          <a:blip r:embed="rId8">
            <a:alphaModFix/>
          </a:blip>
          <a:stretch>
            <a:fillRect/>
          </a:stretch>
        </p:blipFill>
        <p:spPr>
          <a:xfrm>
            <a:off x="5055969" y="4655225"/>
            <a:ext cx="2003175" cy="2280624"/>
          </a:xfrm>
          <a:prstGeom prst="rect">
            <a:avLst/>
          </a:prstGeom>
          <a:noFill/>
          <a:ln>
            <a:noFill/>
          </a:ln>
        </p:spPr>
      </p:pic>
      <p:pic>
        <p:nvPicPr>
          <p:cNvPr id="258" name="Google Shape;258;p25"/>
          <p:cNvPicPr preferRelativeResize="0"/>
          <p:nvPr/>
        </p:nvPicPr>
        <p:blipFill>
          <a:blip r:embed="rId9">
            <a:alphaModFix/>
          </a:blip>
          <a:stretch>
            <a:fillRect/>
          </a:stretch>
        </p:blipFill>
        <p:spPr>
          <a:xfrm>
            <a:off x="6539925" y="4478800"/>
            <a:ext cx="2782425" cy="2782476"/>
          </a:xfrm>
          <a:prstGeom prst="rect">
            <a:avLst/>
          </a:prstGeom>
          <a:noFill/>
          <a:ln>
            <a:noFill/>
          </a:ln>
        </p:spPr>
      </p:pic>
      <p:pic>
        <p:nvPicPr>
          <p:cNvPr id="257" name="Google Shape;257;p25"/>
          <p:cNvPicPr preferRelativeResize="0"/>
          <p:nvPr/>
        </p:nvPicPr>
        <p:blipFill>
          <a:blip r:embed="rId10">
            <a:alphaModFix/>
          </a:blip>
          <a:stretch>
            <a:fillRect/>
          </a:stretch>
        </p:blipFill>
        <p:spPr>
          <a:xfrm>
            <a:off x="-336745" y="4332140"/>
            <a:ext cx="2929175" cy="2929201"/>
          </a:xfrm>
          <a:prstGeom prst="rect">
            <a:avLst/>
          </a:prstGeom>
          <a:noFill/>
          <a:ln>
            <a:noFill/>
          </a:ln>
        </p:spPr>
      </p:pic>
      <p:pic>
        <p:nvPicPr>
          <p:cNvPr id="259" name="Google Shape;259;p25"/>
          <p:cNvPicPr preferRelativeResize="0"/>
          <p:nvPr/>
        </p:nvPicPr>
        <p:blipFill rotWithShape="1">
          <a:blip r:embed="rId11">
            <a:alphaModFix/>
          </a:blip>
          <a:srcRect l="7029" r="7029"/>
          <a:stretch/>
        </p:blipFill>
        <p:spPr>
          <a:xfrm>
            <a:off x="1423183" y="4023675"/>
            <a:ext cx="2681851" cy="3064575"/>
          </a:xfrm>
          <a:prstGeom prst="rect">
            <a:avLst/>
          </a:prstGeom>
          <a:noFill/>
          <a:ln>
            <a:noFill/>
          </a:ln>
        </p:spPr>
      </p:pic>
      <p:sp>
        <p:nvSpPr>
          <p:cNvPr id="14" name="Google Shape;367;p35">
            <a:extLst>
              <a:ext uri="{FF2B5EF4-FFF2-40B4-BE49-F238E27FC236}">
                <a16:creationId xmlns:a16="http://schemas.microsoft.com/office/drawing/2014/main" id="{C0D1B3C7-4532-FB4E-A702-C91BDC86D768}"/>
              </a:ext>
            </a:extLst>
          </p:cNvPr>
          <p:cNvSpPr txBox="1"/>
          <p:nvPr/>
        </p:nvSpPr>
        <p:spPr>
          <a:xfrm>
            <a:off x="9522703" y="5651637"/>
            <a:ext cx="2065925" cy="518060"/>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chemeClr val="bg1"/>
                </a:solidFill>
                <a:latin typeface="Roboto Medium" pitchFamily="2" charset="0"/>
                <a:ea typeface="Roboto Medium" pitchFamily="2" charset="0"/>
                <a:cs typeface="Calibri"/>
                <a:sym typeface="Calibri"/>
              </a:rPr>
              <a:t>Vad finns för förutsättningar </a:t>
            </a:r>
            <a:br>
              <a:rPr lang="sv-SE" sz="1100" dirty="0">
                <a:solidFill>
                  <a:schemeClr val="bg1"/>
                </a:solidFill>
                <a:latin typeface="Roboto Medium" pitchFamily="2" charset="0"/>
                <a:ea typeface="Roboto Medium" pitchFamily="2" charset="0"/>
                <a:cs typeface="Calibri"/>
                <a:sym typeface="Calibri"/>
              </a:rPr>
            </a:br>
            <a:r>
              <a:rPr lang="sv-SE" sz="1100" dirty="0">
                <a:solidFill>
                  <a:schemeClr val="bg1"/>
                </a:solidFill>
                <a:latin typeface="Roboto Medium" pitchFamily="2" charset="0"/>
                <a:ea typeface="Roboto Medium" pitchFamily="2" charset="0"/>
                <a:cs typeface="Calibri"/>
                <a:sym typeface="Calibri"/>
              </a:rPr>
              <a:t>att leverera värde?  &gt;&gt; </a:t>
            </a:r>
          </a:p>
        </p:txBody>
      </p:sp>
      <p:pic>
        <p:nvPicPr>
          <p:cNvPr id="2" name="Bild 11" descr="Bild 11">
            <a:hlinkClick r:id="" action="ppaction://media"/>
            <a:extLst>
              <a:ext uri="{FF2B5EF4-FFF2-40B4-BE49-F238E27FC236}">
                <a16:creationId xmlns:a16="http://schemas.microsoft.com/office/drawing/2014/main" id="{103C7C9E-9B44-0A45-8CC3-D9A346957549}"/>
              </a:ext>
            </a:extLst>
          </p:cNvPr>
          <p:cNvPicPr>
            <a:picLocks noChangeAspect="1"/>
          </p:cNvPicPr>
          <p:nvPr>
            <a:audioFile r:link="rId1"/>
            <p:extLst>
              <p:ext uri="{DAA4B4D4-6D71-4841-9C94-3DE7FCFB9230}">
                <p14:media xmlns:p14="http://schemas.microsoft.com/office/powerpoint/2010/main" r:embed="rId2">
                  <p14:trim end="629.3713"/>
                </p14:media>
              </p:ext>
            </p:extLst>
          </p:nvPr>
        </p:nvPicPr>
        <p:blipFill>
          <a:blip r:embed="rId12"/>
          <a:stretch>
            <a:fillRect/>
          </a:stretch>
        </p:blipFill>
        <p:spPr>
          <a:xfrm>
            <a:off x="11601328" y="139700"/>
            <a:ext cx="421200" cy="421200"/>
          </a:xfrm>
          <a:prstGeom prst="rect">
            <a:avLst/>
          </a:prstGeom>
        </p:spPr>
      </p:pic>
    </p:spTree>
  </p:cSld>
  <p:clrMapOvr>
    <a:masterClrMapping/>
  </p:clrMapOvr>
  <p:transition spd="slow" advClick="0" advTm="250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1" fill="hold"/>
                                        <p:tgtEl>
                                          <p:spTgt spid="2"/>
                                        </p:tgtEl>
                                      </p:cBhvr>
                                    </p:cmd>
                                  </p:childTnLst>
                                </p:cTn>
                              </p:par>
                              <p:par>
                                <p:cTn id="7" presetID="32" presetClass="emph" presetSubtype="0" repeatCount="indefinite" fill="hold" nodeType="withEffect">
                                  <p:stCondLst>
                                    <p:cond delay="0"/>
                                  </p:stCondLst>
                                  <p:childTnLst>
                                    <p:animRot by="120000">
                                      <p:cBhvr>
                                        <p:cTn id="8" dur="700" fill="hold">
                                          <p:stCondLst>
                                            <p:cond delay="0"/>
                                          </p:stCondLst>
                                        </p:cTn>
                                        <p:tgtEl>
                                          <p:spTgt spid="259"/>
                                        </p:tgtEl>
                                        <p:attrNameLst>
                                          <p:attrName>r</p:attrName>
                                        </p:attrNameLst>
                                      </p:cBhvr>
                                    </p:animRot>
                                    <p:animRot by="-240000">
                                      <p:cBhvr>
                                        <p:cTn id="9" dur="1400" fill="hold">
                                          <p:stCondLst>
                                            <p:cond delay="1400"/>
                                          </p:stCondLst>
                                        </p:cTn>
                                        <p:tgtEl>
                                          <p:spTgt spid="259"/>
                                        </p:tgtEl>
                                        <p:attrNameLst>
                                          <p:attrName>r</p:attrName>
                                        </p:attrNameLst>
                                      </p:cBhvr>
                                    </p:animRot>
                                    <p:animRot by="240000">
                                      <p:cBhvr>
                                        <p:cTn id="10" dur="1400" fill="hold">
                                          <p:stCondLst>
                                            <p:cond delay="2800"/>
                                          </p:stCondLst>
                                        </p:cTn>
                                        <p:tgtEl>
                                          <p:spTgt spid="259"/>
                                        </p:tgtEl>
                                        <p:attrNameLst>
                                          <p:attrName>r</p:attrName>
                                        </p:attrNameLst>
                                      </p:cBhvr>
                                    </p:animRot>
                                    <p:animRot by="-240000">
                                      <p:cBhvr>
                                        <p:cTn id="11" dur="1400" fill="hold">
                                          <p:stCondLst>
                                            <p:cond delay="4200"/>
                                          </p:stCondLst>
                                        </p:cTn>
                                        <p:tgtEl>
                                          <p:spTgt spid="259"/>
                                        </p:tgtEl>
                                        <p:attrNameLst>
                                          <p:attrName>r</p:attrName>
                                        </p:attrNameLst>
                                      </p:cBhvr>
                                    </p:animRot>
                                    <p:animRot by="120000">
                                      <p:cBhvr>
                                        <p:cTn id="12" dur="1400" fill="hold">
                                          <p:stCondLst>
                                            <p:cond delay="5600"/>
                                          </p:stCondLst>
                                        </p:cTn>
                                        <p:tgtEl>
                                          <p:spTgt spid="25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500" fill="hold">
                                          <p:stCondLst>
                                            <p:cond delay="0"/>
                                          </p:stCondLst>
                                        </p:cTn>
                                        <p:tgtEl>
                                          <p:spTgt spid="258"/>
                                        </p:tgtEl>
                                        <p:attrNameLst>
                                          <p:attrName>r</p:attrName>
                                        </p:attrNameLst>
                                      </p:cBhvr>
                                    </p:animRot>
                                    <p:animRot by="-240000">
                                      <p:cBhvr>
                                        <p:cTn id="15" dur="1000" fill="hold">
                                          <p:stCondLst>
                                            <p:cond delay="1000"/>
                                          </p:stCondLst>
                                        </p:cTn>
                                        <p:tgtEl>
                                          <p:spTgt spid="258"/>
                                        </p:tgtEl>
                                        <p:attrNameLst>
                                          <p:attrName>r</p:attrName>
                                        </p:attrNameLst>
                                      </p:cBhvr>
                                    </p:animRot>
                                    <p:animRot by="240000">
                                      <p:cBhvr>
                                        <p:cTn id="16" dur="1000" fill="hold">
                                          <p:stCondLst>
                                            <p:cond delay="2000"/>
                                          </p:stCondLst>
                                        </p:cTn>
                                        <p:tgtEl>
                                          <p:spTgt spid="258"/>
                                        </p:tgtEl>
                                        <p:attrNameLst>
                                          <p:attrName>r</p:attrName>
                                        </p:attrNameLst>
                                      </p:cBhvr>
                                    </p:animRot>
                                    <p:animRot by="-240000">
                                      <p:cBhvr>
                                        <p:cTn id="17" dur="1000" fill="hold">
                                          <p:stCondLst>
                                            <p:cond delay="3000"/>
                                          </p:stCondLst>
                                        </p:cTn>
                                        <p:tgtEl>
                                          <p:spTgt spid="258"/>
                                        </p:tgtEl>
                                        <p:attrNameLst>
                                          <p:attrName>r</p:attrName>
                                        </p:attrNameLst>
                                      </p:cBhvr>
                                    </p:animRot>
                                    <p:animRot by="120000">
                                      <p:cBhvr>
                                        <p:cTn id="18" dur="1000" fill="hold">
                                          <p:stCondLst>
                                            <p:cond delay="4000"/>
                                          </p:stCondLst>
                                        </p:cTn>
                                        <p:tgtEl>
                                          <p:spTgt spid="25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500" fill="hold">
                                          <p:stCondLst>
                                            <p:cond delay="0"/>
                                          </p:stCondLst>
                                        </p:cTn>
                                        <p:tgtEl>
                                          <p:spTgt spid="257"/>
                                        </p:tgtEl>
                                        <p:attrNameLst>
                                          <p:attrName>r</p:attrName>
                                        </p:attrNameLst>
                                      </p:cBhvr>
                                    </p:animRot>
                                    <p:animRot by="-240000">
                                      <p:cBhvr>
                                        <p:cTn id="21" dur="1000" fill="hold">
                                          <p:stCondLst>
                                            <p:cond delay="1000"/>
                                          </p:stCondLst>
                                        </p:cTn>
                                        <p:tgtEl>
                                          <p:spTgt spid="257"/>
                                        </p:tgtEl>
                                        <p:attrNameLst>
                                          <p:attrName>r</p:attrName>
                                        </p:attrNameLst>
                                      </p:cBhvr>
                                    </p:animRot>
                                    <p:animRot by="240000">
                                      <p:cBhvr>
                                        <p:cTn id="22" dur="1000" fill="hold">
                                          <p:stCondLst>
                                            <p:cond delay="2000"/>
                                          </p:stCondLst>
                                        </p:cTn>
                                        <p:tgtEl>
                                          <p:spTgt spid="257"/>
                                        </p:tgtEl>
                                        <p:attrNameLst>
                                          <p:attrName>r</p:attrName>
                                        </p:attrNameLst>
                                      </p:cBhvr>
                                    </p:animRot>
                                    <p:animRot by="-240000">
                                      <p:cBhvr>
                                        <p:cTn id="23" dur="1000" fill="hold">
                                          <p:stCondLst>
                                            <p:cond delay="3000"/>
                                          </p:stCondLst>
                                        </p:cTn>
                                        <p:tgtEl>
                                          <p:spTgt spid="257"/>
                                        </p:tgtEl>
                                        <p:attrNameLst>
                                          <p:attrName>r</p:attrName>
                                        </p:attrNameLst>
                                      </p:cBhvr>
                                    </p:animRot>
                                    <p:animRot by="120000">
                                      <p:cBhvr>
                                        <p:cTn id="24" dur="1000" fill="hold">
                                          <p:stCondLst>
                                            <p:cond delay="4000"/>
                                          </p:stCondLst>
                                        </p:cTn>
                                        <p:tgtEl>
                                          <p:spTgt spid="2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23080"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264"/>
        <p:cNvGrpSpPr/>
        <p:nvPr/>
      </p:nvGrpSpPr>
      <p:grpSpPr>
        <a:xfrm>
          <a:off x="0" y="0"/>
          <a:ext cx="0" cy="0"/>
          <a:chOff x="0" y="0"/>
          <a:chExt cx="0" cy="0"/>
        </a:xfrm>
      </p:grpSpPr>
      <p:sp>
        <p:nvSpPr>
          <p:cNvPr id="265" name="Google Shape;265;p26"/>
          <p:cNvSpPr/>
          <p:nvPr/>
        </p:nvSpPr>
        <p:spPr>
          <a:xfrm>
            <a:off x="469925" y="440550"/>
            <a:ext cx="11278200" cy="6006300"/>
          </a:xfrm>
          <a:prstGeom prst="roundRect">
            <a:avLst>
              <a:gd name="adj" fmla="val 2690"/>
            </a:avLst>
          </a:prstGeom>
          <a:solidFill>
            <a:srgbClr val="FCFEF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txBox="1"/>
          <p:nvPr/>
        </p:nvSpPr>
        <p:spPr>
          <a:xfrm>
            <a:off x="1402300" y="4752960"/>
            <a:ext cx="9090300" cy="1014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sv" sz="1800" b="1" dirty="0">
                <a:solidFill>
                  <a:srgbClr val="1D9DA3"/>
                </a:solidFill>
                <a:latin typeface="Roboto" pitchFamily="2" charset="0"/>
                <a:ea typeface="Roboto" pitchFamily="2" charset="0"/>
                <a:cs typeface="Roboto"/>
                <a:sym typeface="Roboto"/>
              </a:rPr>
              <a:t>Fråga 1: Vad är viktigast för dig för </a:t>
            </a:r>
            <a:endParaRPr sz="1800" b="1" dirty="0">
              <a:solidFill>
                <a:srgbClr val="1D9DA3"/>
              </a:solidFill>
              <a:latin typeface="Roboto" pitchFamily="2" charset="0"/>
              <a:ea typeface="Roboto" pitchFamily="2" charset="0"/>
              <a:cs typeface="Roboto"/>
              <a:sym typeface="Roboto"/>
            </a:endParaRPr>
          </a:p>
          <a:p>
            <a:pPr marL="0" lvl="0" indent="0" algn="ctr" rtl="0">
              <a:lnSpc>
                <a:spcPct val="100000"/>
              </a:lnSpc>
              <a:spcBef>
                <a:spcPts val="0"/>
              </a:spcBef>
              <a:spcAft>
                <a:spcPts val="0"/>
              </a:spcAft>
              <a:buNone/>
            </a:pPr>
            <a:r>
              <a:rPr lang="sv" sz="1800" b="1" dirty="0">
                <a:solidFill>
                  <a:srgbClr val="1D9DA3"/>
                </a:solidFill>
                <a:latin typeface="Roboto" pitchFamily="2" charset="0"/>
                <a:ea typeface="Roboto" pitchFamily="2" charset="0"/>
                <a:cs typeface="Roboto"/>
                <a:sym typeface="Roboto"/>
              </a:rPr>
              <a:t>att du ska kunna göra ett bra jobb?</a:t>
            </a:r>
            <a:endParaRPr sz="1800" b="1" dirty="0">
              <a:solidFill>
                <a:srgbClr val="1D9DA3"/>
              </a:solidFill>
              <a:latin typeface="Roboto" pitchFamily="2" charset="0"/>
              <a:ea typeface="Roboto" pitchFamily="2" charset="0"/>
              <a:cs typeface="Roboto"/>
              <a:sym typeface="Roboto"/>
            </a:endParaRPr>
          </a:p>
        </p:txBody>
      </p:sp>
      <p:sp>
        <p:nvSpPr>
          <p:cNvPr id="267" name="Google Shape;267;p26"/>
          <p:cNvSpPr txBox="1"/>
          <p:nvPr/>
        </p:nvSpPr>
        <p:spPr>
          <a:xfrm>
            <a:off x="836850" y="747025"/>
            <a:ext cx="4670100" cy="112258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3100" dirty="0">
                <a:solidFill>
                  <a:srgbClr val="666666"/>
                </a:solidFill>
                <a:latin typeface="Roboto Medium" pitchFamily="2" charset="0"/>
                <a:ea typeface="Roboto Medium" pitchFamily="2" charset="0"/>
                <a:cs typeface="Roboto"/>
                <a:sym typeface="Roboto"/>
              </a:rPr>
              <a:t>Medarbetarpanelen</a:t>
            </a:r>
            <a:endParaRPr sz="3100" dirty="0">
              <a:solidFill>
                <a:srgbClr val="666666"/>
              </a:solidFill>
              <a:latin typeface="Roboto Medium" pitchFamily="2" charset="0"/>
              <a:ea typeface="Roboto Medium" pitchFamily="2" charset="0"/>
              <a:cs typeface="Roboto"/>
              <a:sym typeface="Roboto"/>
            </a:endParaRPr>
          </a:p>
          <a:p>
            <a:pPr marL="0" lvl="0" indent="0" algn="l" rtl="0">
              <a:lnSpc>
                <a:spcPct val="115000"/>
              </a:lnSpc>
              <a:spcBef>
                <a:spcPts val="0"/>
              </a:spcBef>
              <a:spcAft>
                <a:spcPts val="0"/>
              </a:spcAft>
              <a:buNone/>
            </a:pPr>
            <a:r>
              <a:rPr lang="sv" sz="2200" dirty="0">
                <a:solidFill>
                  <a:srgbClr val="666666"/>
                </a:solidFill>
                <a:latin typeface="Roboto"/>
                <a:ea typeface="Roboto"/>
                <a:cs typeface="Roboto"/>
                <a:sym typeface="Roboto"/>
              </a:rPr>
              <a:t>56 panelister</a:t>
            </a:r>
            <a:endParaRPr sz="2200" dirty="0">
              <a:solidFill>
                <a:srgbClr val="666666"/>
              </a:solidFill>
              <a:latin typeface="Roboto"/>
              <a:ea typeface="Roboto"/>
              <a:cs typeface="Roboto"/>
              <a:sym typeface="Roboto"/>
            </a:endParaRPr>
          </a:p>
        </p:txBody>
      </p:sp>
      <p:grpSp>
        <p:nvGrpSpPr>
          <p:cNvPr id="268" name="Google Shape;268;p26"/>
          <p:cNvGrpSpPr/>
          <p:nvPr/>
        </p:nvGrpSpPr>
        <p:grpSpPr>
          <a:xfrm>
            <a:off x="4721190" y="2137975"/>
            <a:ext cx="2452500" cy="2452500"/>
            <a:chOff x="4583590" y="2214175"/>
            <a:chExt cx="2452500" cy="2452500"/>
          </a:xfrm>
        </p:grpSpPr>
        <p:sp>
          <p:nvSpPr>
            <p:cNvPr id="269" name="Google Shape;269;p26"/>
            <p:cNvSpPr/>
            <p:nvPr/>
          </p:nvSpPr>
          <p:spPr>
            <a:xfrm>
              <a:off x="4583590" y="2214175"/>
              <a:ext cx="2452500" cy="2452500"/>
            </a:xfrm>
            <a:prstGeom prst="ellipse">
              <a:avLst/>
            </a:prstGeom>
            <a:noFill/>
            <a:ln w="152400" cap="flat" cmpd="sng">
              <a:solidFill>
                <a:srgbClr val="1D9DA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rot="5400000">
              <a:off x="5291341" y="2897622"/>
              <a:ext cx="1312200" cy="1076100"/>
            </a:xfrm>
            <a:prstGeom prst="triangle">
              <a:avLst>
                <a:gd name="adj" fmla="val 50000"/>
              </a:avLst>
            </a:prstGeom>
            <a:solidFill>
              <a:srgbClr val="1D9D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Bild 12 (1)" descr="Bild 12 (1)">
            <a:hlinkClick r:id="" action="ppaction://media"/>
            <a:extLst>
              <a:ext uri="{FF2B5EF4-FFF2-40B4-BE49-F238E27FC236}">
                <a16:creationId xmlns:a16="http://schemas.microsoft.com/office/drawing/2014/main" id="{212E2D64-6F23-814F-9E4E-E56641EEEC6B}"/>
              </a:ext>
            </a:extLst>
          </p:cNvPr>
          <p:cNvPicPr>
            <a:picLocks noChangeAspect="1"/>
          </p:cNvPicPr>
          <p:nvPr>
            <a:audioFile r:link="rId1"/>
            <p:extLst>
              <p:ext uri="{DAA4B4D4-6D71-4841-9C94-3DE7FCFB9230}">
                <p14:media xmlns:p14="http://schemas.microsoft.com/office/powerpoint/2010/main" r:embed="rId2">
                  <p14:trim st="105.3613" end="355.0065"/>
                </p14:media>
              </p:ext>
            </p:extLst>
          </p:nvPr>
        </p:nvPicPr>
        <p:blipFill>
          <a:blip r:embed="rId5"/>
          <a:stretch>
            <a:fillRect/>
          </a:stretch>
        </p:blipFill>
        <p:spPr>
          <a:xfrm>
            <a:off x="11613075" y="133650"/>
            <a:ext cx="421200" cy="421200"/>
          </a:xfrm>
          <a:prstGeom prst="rect">
            <a:avLst/>
          </a:prstGeom>
        </p:spPr>
      </p:pic>
    </p:spTree>
  </p:cSld>
  <p:clrMapOvr>
    <a:masterClrMapping/>
  </p:clrMapOvr>
  <p:transition spd="slow" advClick="0" advTm="92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39" fill="hold"/>
                                        <p:tgtEl>
                                          <p:spTgt spid="2"/>
                                        </p:tgtEl>
                                      </p:cBhvr>
                                    </p:cmd>
                                  </p:childTnLst>
                                </p:cTn>
                              </p:par>
                              <p:par>
                                <p:cTn id="7" presetID="26" presetClass="emph" presetSubtype="0" repeatCount="indefinite" fill="hold" nodeType="withEffect">
                                  <p:stCondLst>
                                    <p:cond delay="3000"/>
                                  </p:stCondLst>
                                  <p:childTnLst>
                                    <p:animEffect transition="out" filter="fade">
                                      <p:cBhvr>
                                        <p:cTn id="8" dur="5000" tmFilter="0, 0; .2, .5; .8, .5; 1, 0"/>
                                        <p:tgtEl>
                                          <p:spTgt spid="268"/>
                                        </p:tgtEl>
                                      </p:cBhvr>
                                    </p:animEffect>
                                    <p:animScale>
                                      <p:cBhvr>
                                        <p:cTn id="9" dur="2500" autoRev="1" fill="hold"/>
                                        <p:tgtEl>
                                          <p:spTgt spid="2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7806"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9" name="Google Shape;279;p27"/>
          <p:cNvSpPr/>
          <p:nvPr/>
        </p:nvSpPr>
        <p:spPr>
          <a:xfrm>
            <a:off x="5875" y="6314650"/>
            <a:ext cx="12192000" cy="234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upp 3">
            <a:extLst>
              <a:ext uri="{FF2B5EF4-FFF2-40B4-BE49-F238E27FC236}">
                <a16:creationId xmlns:a16="http://schemas.microsoft.com/office/drawing/2014/main" id="{7DA42911-DFAD-C740-8CEE-BA11976C6FE8}"/>
              </a:ext>
            </a:extLst>
          </p:cNvPr>
          <p:cNvGrpSpPr/>
          <p:nvPr/>
        </p:nvGrpSpPr>
        <p:grpSpPr>
          <a:xfrm>
            <a:off x="1461367" y="74207"/>
            <a:ext cx="9353145" cy="6509209"/>
            <a:chOff x="0" y="457200"/>
            <a:chExt cx="8260695" cy="5748931"/>
          </a:xfrm>
        </p:grpSpPr>
        <p:pic>
          <p:nvPicPr>
            <p:cNvPr id="277" name="Google Shape;277;p27"/>
            <p:cNvPicPr preferRelativeResize="0"/>
            <p:nvPr/>
          </p:nvPicPr>
          <p:blipFill rotWithShape="1">
            <a:blip r:embed="rId7">
              <a:alphaModFix/>
            </a:blip>
            <a:srcRect l="1" r="77365" b="3956"/>
            <a:stretch/>
          </p:blipFill>
          <p:spPr>
            <a:xfrm>
              <a:off x="0" y="457200"/>
              <a:ext cx="2760848" cy="5748931"/>
            </a:xfrm>
            <a:prstGeom prst="rect">
              <a:avLst/>
            </a:prstGeom>
            <a:noFill/>
            <a:ln>
              <a:noFill/>
            </a:ln>
          </p:spPr>
        </p:pic>
        <p:pic>
          <p:nvPicPr>
            <p:cNvPr id="10" name="Google Shape;277;p27">
              <a:extLst>
                <a:ext uri="{FF2B5EF4-FFF2-40B4-BE49-F238E27FC236}">
                  <a16:creationId xmlns:a16="http://schemas.microsoft.com/office/drawing/2014/main" id="{BFF15037-CB46-7145-B38B-08936AFDF503}"/>
                </a:ext>
              </a:extLst>
            </p:cNvPr>
            <p:cNvPicPr preferRelativeResize="0"/>
            <p:nvPr/>
          </p:nvPicPr>
          <p:blipFill rotWithShape="1">
            <a:blip r:embed="rId7">
              <a:alphaModFix/>
            </a:blip>
            <a:srcRect l="77416" t="8730" r="-50" b="5907"/>
            <a:stretch/>
          </p:blipFill>
          <p:spPr>
            <a:xfrm>
              <a:off x="5499847" y="979764"/>
              <a:ext cx="2760848" cy="5109587"/>
            </a:xfrm>
            <a:prstGeom prst="rect">
              <a:avLst/>
            </a:prstGeom>
            <a:noFill/>
            <a:ln>
              <a:noFill/>
            </a:ln>
          </p:spPr>
        </p:pic>
      </p:grpSp>
      <p:pic>
        <p:nvPicPr>
          <p:cNvPr id="12" name="Google Shape;277;p27">
            <a:extLst>
              <a:ext uri="{FF2B5EF4-FFF2-40B4-BE49-F238E27FC236}">
                <a16:creationId xmlns:a16="http://schemas.microsoft.com/office/drawing/2014/main" id="{62864E97-72D3-3049-9B9E-17E3107C3BFC}"/>
              </a:ext>
            </a:extLst>
          </p:cNvPr>
          <p:cNvPicPr preferRelativeResize="0"/>
          <p:nvPr/>
        </p:nvPicPr>
        <p:blipFill rotWithShape="1">
          <a:blip r:embed="rId7">
            <a:alphaModFix/>
          </a:blip>
          <a:srcRect l="32218" r="32064" b="1993"/>
          <a:stretch/>
        </p:blipFill>
        <p:spPr>
          <a:xfrm>
            <a:off x="3614279" y="74207"/>
            <a:ext cx="4930775" cy="6639239"/>
          </a:xfrm>
          <a:prstGeom prst="rect">
            <a:avLst/>
          </a:prstGeom>
          <a:noFill/>
          <a:ln>
            <a:noFill/>
          </a:ln>
        </p:spPr>
      </p:pic>
      <p:pic>
        <p:nvPicPr>
          <p:cNvPr id="13" name="IMG_4072_z49hVK.mp4" descr="IMG_4072_z49hVK.mp4">
            <a:hlinkClick r:id="" action="ppaction://media"/>
            <a:extLst>
              <a:ext uri="{FF2B5EF4-FFF2-40B4-BE49-F238E27FC236}">
                <a16:creationId xmlns:a16="http://schemas.microsoft.com/office/drawing/2014/main" id="{F5C9479A-21E3-144D-A013-6D7F127A4D8B}"/>
              </a:ext>
            </a:extLst>
          </p:cNvPr>
          <p:cNvPicPr>
            <a:picLocks noChangeAspect="1"/>
          </p:cNvPicPr>
          <p:nvPr>
            <a:videoFile r:link="rId2"/>
            <p:extLst>
              <p:ext uri="{DAA4B4D4-6D71-4841-9C94-3DE7FCFB9230}">
                <p14:media xmlns:p14="http://schemas.microsoft.com/office/powerpoint/2010/main" r:embed="rId1"/>
              </p:ext>
            </p:extLst>
          </p:nvPr>
        </p:nvPicPr>
        <p:blipFill>
          <a:blip r:embed="rId8">
            <a:lum/>
          </a:blip>
          <a:stretch>
            <a:fillRect/>
          </a:stretch>
        </p:blipFill>
        <p:spPr>
          <a:xfrm>
            <a:off x="4905186" y="839637"/>
            <a:ext cx="2376148" cy="4096395"/>
          </a:xfrm>
          <a:prstGeom prst="rect">
            <a:avLst/>
          </a:prstGeom>
        </p:spPr>
      </p:pic>
      <p:pic>
        <p:nvPicPr>
          <p:cNvPr id="8" name="Bild 13" descr="Bild 13">
            <a:hlinkClick r:id="" action="ppaction://media"/>
            <a:extLst>
              <a:ext uri="{FF2B5EF4-FFF2-40B4-BE49-F238E27FC236}">
                <a16:creationId xmlns:a16="http://schemas.microsoft.com/office/drawing/2014/main" id="{E827BCA1-4E61-9B4B-9D52-47E5E405C8DC}"/>
              </a:ext>
            </a:extLst>
          </p:cNvPr>
          <p:cNvPicPr>
            <a:picLocks noChangeAspect="1"/>
          </p:cNvPicPr>
          <p:nvPr>
            <a:audioFile r:link="rId3"/>
            <p:extLst>
              <p:ext uri="{DAA4B4D4-6D71-4841-9C94-3DE7FCFB9230}">
                <p14:media xmlns:p14="http://schemas.microsoft.com/office/powerpoint/2010/main" r:embed="rId4">
                  <p14:trim st="299.4268" end="153.8311"/>
                </p14:media>
              </p:ext>
            </p:extLst>
          </p:nvPr>
        </p:nvPicPr>
        <p:blipFill>
          <a:blip r:embed="rId9"/>
          <a:stretch>
            <a:fillRect/>
          </a:stretch>
        </p:blipFill>
        <p:spPr>
          <a:xfrm>
            <a:off x="11599106" y="159657"/>
            <a:ext cx="421200" cy="421200"/>
          </a:xfrm>
          <a:prstGeom prst="rect">
            <a:avLst/>
          </a:prstGeom>
        </p:spPr>
      </p:pic>
    </p:spTree>
  </p:cSld>
  <p:clrMapOvr>
    <a:masterClrMapping/>
  </p:clrMapOvr>
  <p:transition spd="slow" advClick="0" advTm="41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825" fill="hold"/>
                                        <p:tgtEl>
                                          <p:spTgt spid="13"/>
                                        </p:tgtEl>
                                      </p:cBhvr>
                                    </p:cmd>
                                  </p:childTnLst>
                                  <p:subTnLst>
                                    <p:set>
                                      <p:cBhvr override="childStyle">
                                        <p:cTn dur="1" fill="hold" display="0" masterRel="sameClick" afterEffect="1">
                                          <p:stCondLst>
                                            <p:cond evt="end" delay="0">
                                              <p:tn val="5"/>
                                            </p:cond>
                                          </p:stCondLst>
                                        </p:cTn>
                                        <p:tgtEl>
                                          <p:spTgt spid="13"/>
                                        </p:tgtEl>
                                        <p:attrNameLst>
                                          <p:attrName>style.visibility</p:attrName>
                                        </p:attrNameLst>
                                      </p:cBhvr>
                                      <p:to>
                                        <p:strVal val="hidden"/>
                                      </p:to>
                                    </p:set>
                                  </p:subTnLst>
                                </p:cTn>
                              </p:par>
                            </p:childTnLst>
                          </p:cTn>
                        </p:par>
                        <p:par>
                          <p:cTn id="7" fill="hold">
                            <p:stCondLst>
                              <p:cond delay="37825"/>
                            </p:stCondLst>
                            <p:childTnLst>
                              <p:par>
                                <p:cTn id="8" presetID="1" presetClass="mediacall" presetSubtype="0" fill="hold" nodeType="afterEffect">
                                  <p:stCondLst>
                                    <p:cond delay="2000"/>
                                  </p:stCondLst>
                                  <p:childTnLst>
                                    <p:cmd type="call" cmd="playFrom(0.0)">
                                      <p:cBhvr>
                                        <p:cTn id="9" dur="23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audio>
              <p:cMediaNode vol="8000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8" objId="13"/>
        <p14:playEvt time="37776" objId="8"/>
        <p14:stopEvt time="38595" objId="13"/>
        <p14:stopEvt time="40254" objId="8"/>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Shape 284"/>
        <p:cNvGrpSpPr/>
        <p:nvPr/>
      </p:nvGrpSpPr>
      <p:grpSpPr>
        <a:xfrm>
          <a:off x="0" y="0"/>
          <a:ext cx="0" cy="0"/>
          <a:chOff x="0" y="0"/>
          <a:chExt cx="0" cy="0"/>
        </a:xfrm>
      </p:grpSpPr>
      <p:grpSp>
        <p:nvGrpSpPr>
          <p:cNvPr id="3" name="Grupp 2">
            <a:extLst>
              <a:ext uri="{FF2B5EF4-FFF2-40B4-BE49-F238E27FC236}">
                <a16:creationId xmlns:a16="http://schemas.microsoft.com/office/drawing/2014/main" id="{6F497F3E-640E-F54A-8627-98EAD8C7533F}"/>
              </a:ext>
            </a:extLst>
          </p:cNvPr>
          <p:cNvGrpSpPr/>
          <p:nvPr/>
        </p:nvGrpSpPr>
        <p:grpSpPr>
          <a:xfrm>
            <a:off x="3221555" y="5002510"/>
            <a:ext cx="1117611" cy="1232529"/>
            <a:chOff x="3221555" y="5002510"/>
            <a:chExt cx="1117611" cy="1232529"/>
          </a:xfrm>
        </p:grpSpPr>
        <p:sp>
          <p:nvSpPr>
            <p:cNvPr id="285" name="Google Shape;285;p28"/>
            <p:cNvSpPr/>
            <p:nvPr/>
          </p:nvSpPr>
          <p:spPr>
            <a:xfrm rot="-8566418">
              <a:off x="3693013" y="5588886"/>
              <a:ext cx="646153" cy="646153"/>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28"/>
            <p:cNvSpPr/>
            <p:nvPr/>
          </p:nvSpPr>
          <p:spPr>
            <a:xfrm rot="-8568146">
              <a:off x="3544642" y="5002510"/>
              <a:ext cx="367206" cy="367206"/>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rot="-8567779">
              <a:off x="3221555" y="5515224"/>
              <a:ext cx="298685" cy="298685"/>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28"/>
          <p:cNvSpPr txBox="1"/>
          <p:nvPr/>
        </p:nvSpPr>
        <p:spPr>
          <a:xfrm>
            <a:off x="2266913" y="638625"/>
            <a:ext cx="7749000" cy="2539126"/>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sv" sz="1700" b="1" i="1" dirty="0">
                <a:solidFill>
                  <a:schemeClr val="bg1"/>
                </a:solidFill>
                <a:highlight>
                  <a:srgbClr val="FFC000"/>
                </a:highlight>
                <a:latin typeface="Calibri"/>
                <a:ea typeface="Calibri"/>
                <a:cs typeface="Calibri"/>
                <a:sym typeface="Calibri"/>
              </a:rPr>
              <a:t>“Att jag har tid i mötet. Jag möter ofta ungdomar som har olika frågor och fundering om livet. Nyligen hade jag en ung person som inte ville leva längre. Att då vara närvarande och se vad som fattas för att livet ska bli uthärdligt, där är tiden avgörande för att det ska bli bra.”</a:t>
            </a:r>
            <a:endParaRPr sz="1700" b="1" i="1" dirty="0">
              <a:solidFill>
                <a:schemeClr val="bg1"/>
              </a:solidFill>
              <a:highlight>
                <a:srgbClr val="FFC000"/>
              </a:highlight>
              <a:latin typeface="Calibri"/>
              <a:ea typeface="Calibri"/>
              <a:cs typeface="Calibri"/>
              <a:sym typeface="Calibri"/>
            </a:endParaRPr>
          </a:p>
          <a:p>
            <a:pPr marL="0" lvl="0" indent="0" algn="ctr" rtl="0">
              <a:lnSpc>
                <a:spcPct val="150000"/>
              </a:lnSpc>
              <a:spcBef>
                <a:spcPts val="0"/>
              </a:spcBef>
              <a:spcAft>
                <a:spcPts val="0"/>
              </a:spcAft>
              <a:buClr>
                <a:schemeClr val="dk1"/>
              </a:buClr>
              <a:buSzPts val="1100"/>
              <a:buFont typeface="Arial"/>
              <a:buNone/>
            </a:pPr>
            <a:endParaRPr sz="1700" b="1" i="1" dirty="0">
              <a:solidFill>
                <a:schemeClr val="bg1"/>
              </a:solidFill>
              <a:highlight>
                <a:srgbClr val="FFC000"/>
              </a:highlight>
              <a:latin typeface="Calibri"/>
              <a:ea typeface="Calibri"/>
              <a:cs typeface="Calibri"/>
              <a:sym typeface="Calibri"/>
            </a:endParaRPr>
          </a:p>
          <a:p>
            <a:pPr marL="0" lvl="0" indent="0" algn="ctr" rtl="0">
              <a:lnSpc>
                <a:spcPct val="150000"/>
              </a:lnSpc>
              <a:spcBef>
                <a:spcPts val="0"/>
              </a:spcBef>
              <a:spcAft>
                <a:spcPts val="0"/>
              </a:spcAft>
              <a:buNone/>
            </a:pPr>
            <a:endParaRPr sz="1700" b="1" i="1" dirty="0">
              <a:solidFill>
                <a:schemeClr val="bg1"/>
              </a:solidFill>
              <a:highlight>
                <a:srgbClr val="FFC000"/>
              </a:highlight>
              <a:latin typeface="Calibri"/>
              <a:ea typeface="Calibri"/>
              <a:cs typeface="Calibri"/>
              <a:sym typeface="Calibri"/>
            </a:endParaRPr>
          </a:p>
        </p:txBody>
      </p:sp>
      <p:pic>
        <p:nvPicPr>
          <p:cNvPr id="289" name="Google Shape;289;p28"/>
          <p:cNvPicPr preferRelativeResize="0"/>
          <p:nvPr/>
        </p:nvPicPr>
        <p:blipFill>
          <a:blip r:embed="rId5">
            <a:alphaModFix/>
          </a:blip>
          <a:stretch>
            <a:fillRect/>
          </a:stretch>
        </p:blipFill>
        <p:spPr>
          <a:xfrm>
            <a:off x="4311535" y="3031150"/>
            <a:ext cx="3659775" cy="3659775"/>
          </a:xfrm>
          <a:prstGeom prst="rect">
            <a:avLst/>
          </a:prstGeom>
          <a:noFill/>
          <a:ln>
            <a:noFill/>
          </a:ln>
        </p:spPr>
      </p:pic>
      <p:pic>
        <p:nvPicPr>
          <p:cNvPr id="2" name="medarbetare" descr="medarbetare">
            <a:hlinkClick r:id="" action="ppaction://media"/>
            <a:extLst>
              <a:ext uri="{FF2B5EF4-FFF2-40B4-BE49-F238E27FC236}">
                <a16:creationId xmlns:a16="http://schemas.microsoft.com/office/drawing/2014/main" id="{AF3814AA-F0A1-D04F-B99B-03D07A106E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4652" y="145141"/>
            <a:ext cx="420976" cy="420976"/>
          </a:xfrm>
          <a:prstGeom prst="rect">
            <a:avLst/>
          </a:prstGeom>
        </p:spPr>
      </p:pic>
    </p:spTree>
  </p:cSld>
  <p:clrMapOvr>
    <a:masterClrMapping/>
  </p:clrMapOvr>
  <p:transition spd="slow" advClick="0" advTm="199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2" fill="hold"/>
                                        <p:tgtEl>
                                          <p:spTgt spid="2"/>
                                        </p:tgtEl>
                                      </p:cBhvr>
                                    </p:cmd>
                                  </p:childTnLst>
                                </p:cTn>
                              </p:par>
                              <p:par>
                                <p:cTn id="7" presetID="10" presetClass="entr" presetSubtype="0" fill="hold" grpId="0" nodeType="withEffect">
                                  <p:stCondLst>
                                    <p:cond delay="0"/>
                                  </p:stCondLst>
                                  <p:iterate type="wd">
                                    <p:tmPct val="10000"/>
                                  </p:iterate>
                                  <p:childTnLst>
                                    <p:set>
                                      <p:cBhvr>
                                        <p:cTn id="8" dur="1" fill="hold">
                                          <p:stCondLst>
                                            <p:cond delay="0"/>
                                          </p:stCondLst>
                                        </p:cTn>
                                        <p:tgtEl>
                                          <p:spTgt spid="288"/>
                                        </p:tgtEl>
                                        <p:attrNameLst>
                                          <p:attrName>style.visibility</p:attrName>
                                        </p:attrNameLst>
                                      </p:cBhvr>
                                      <p:to>
                                        <p:strVal val="visible"/>
                                      </p:to>
                                    </p:set>
                                    <p:animEffect transition="in" filter="fade">
                                      <p:cBhvr>
                                        <p:cTn id="9" dur="3000"/>
                                        <p:tgtEl>
                                          <p:spTgt spid="288"/>
                                        </p:tgtEl>
                                      </p:cBhvr>
                                    </p:animEffect>
                                  </p:childTnLst>
                                </p:cTn>
                              </p:par>
                              <p:par>
                                <p:cTn id="10" presetID="26" presetClass="emph" presetSubtype="0" repeatCount="indefinite" fill="hold" nodeType="withEffect">
                                  <p:stCondLst>
                                    <p:cond delay="0"/>
                                  </p:stCondLst>
                                  <p:childTnLst>
                                    <p:animEffect transition="out" filter="fade">
                                      <p:cBhvr>
                                        <p:cTn id="11" dur="3000" tmFilter="0, 0; .2, .5; .8, .5; 1, 0"/>
                                        <p:tgtEl>
                                          <p:spTgt spid="3"/>
                                        </p:tgtEl>
                                      </p:cBhvr>
                                    </p:animEffect>
                                    <p:animScale>
                                      <p:cBhvr>
                                        <p:cTn id="12" dur="1500" autoRev="1" fill="hold"/>
                                        <p:tgtEl>
                                          <p:spTgt spid="3"/>
                                        </p:tgtEl>
                                      </p:cBhvr>
                                      <p:by x="105000" y="105000"/>
                                    </p:animScale>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289"/>
                                        </p:tgtEl>
                                        <p:attrNameLst>
                                          <p:attrName>r</p:attrName>
                                        </p:attrNameLst>
                                      </p:cBhvr>
                                    </p:animRot>
                                    <p:animRot by="-240000">
                                      <p:cBhvr>
                                        <p:cTn id="15" dur="600" fill="hold">
                                          <p:stCondLst>
                                            <p:cond delay="600"/>
                                          </p:stCondLst>
                                        </p:cTn>
                                        <p:tgtEl>
                                          <p:spTgt spid="289"/>
                                        </p:tgtEl>
                                        <p:attrNameLst>
                                          <p:attrName>r</p:attrName>
                                        </p:attrNameLst>
                                      </p:cBhvr>
                                    </p:animRot>
                                    <p:animRot by="240000">
                                      <p:cBhvr>
                                        <p:cTn id="16" dur="600" fill="hold">
                                          <p:stCondLst>
                                            <p:cond delay="1200"/>
                                          </p:stCondLst>
                                        </p:cTn>
                                        <p:tgtEl>
                                          <p:spTgt spid="289"/>
                                        </p:tgtEl>
                                        <p:attrNameLst>
                                          <p:attrName>r</p:attrName>
                                        </p:attrNameLst>
                                      </p:cBhvr>
                                    </p:animRot>
                                    <p:animRot by="-240000">
                                      <p:cBhvr>
                                        <p:cTn id="17" dur="600" fill="hold">
                                          <p:stCondLst>
                                            <p:cond delay="1800"/>
                                          </p:stCondLst>
                                        </p:cTn>
                                        <p:tgtEl>
                                          <p:spTgt spid="289"/>
                                        </p:tgtEl>
                                        <p:attrNameLst>
                                          <p:attrName>r</p:attrName>
                                        </p:attrNameLst>
                                      </p:cBhvr>
                                    </p:animRot>
                                    <p:animRot by="120000">
                                      <p:cBhvr>
                                        <p:cTn id="18" dur="600" fill="hold">
                                          <p:stCondLst>
                                            <p:cond delay="2400"/>
                                          </p:stCondLst>
                                        </p:cTn>
                                        <p:tgtEl>
                                          <p:spTgt spid="2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88" grpId="0"/>
    </p:bldLst>
  </p:timing>
  <p:extLst>
    <p:ext uri="{E180D4A7-C9FB-4DFB-919C-405C955672EB}">
      <p14:showEvtLst xmlns:p14="http://schemas.microsoft.com/office/powerpoint/2010/main">
        <p14:playEvt time="8" objId="2"/>
        <p14:stopEvt time="17251"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Shape 98"/>
        <p:cNvGrpSpPr/>
        <p:nvPr/>
      </p:nvGrpSpPr>
      <p:grpSpPr>
        <a:xfrm>
          <a:off x="0" y="0"/>
          <a:ext cx="0" cy="0"/>
          <a:chOff x="0" y="0"/>
          <a:chExt cx="0" cy="0"/>
        </a:xfrm>
      </p:grpSpPr>
      <p:sp>
        <p:nvSpPr>
          <p:cNvPr id="99" name="Google Shape;99;p15"/>
          <p:cNvSpPr/>
          <p:nvPr/>
        </p:nvSpPr>
        <p:spPr>
          <a:xfrm>
            <a:off x="4721190" y="2595175"/>
            <a:ext cx="2452500" cy="2452500"/>
          </a:xfrm>
          <a:prstGeom prst="ellipse">
            <a:avLst/>
          </a:prstGeom>
          <a:noFill/>
          <a:ln w="152400" cap="flat" cmpd="sng">
            <a:solidFill>
              <a:srgbClr val="1D9DA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sv" sz="1800" b="1" dirty="0">
                <a:solidFill>
                  <a:srgbClr val="1D9DA3"/>
                </a:solidFill>
                <a:latin typeface="Roboto"/>
                <a:ea typeface="Roboto"/>
                <a:cs typeface="Roboto"/>
                <a:sym typeface="Roboto"/>
              </a:rPr>
              <a:t>Vad är </a:t>
            </a:r>
            <a:br>
              <a:rPr lang="sv" sz="1800" b="1" dirty="0">
                <a:solidFill>
                  <a:srgbClr val="1D9DA3"/>
                </a:solidFill>
                <a:latin typeface="Roboto"/>
                <a:ea typeface="Roboto"/>
                <a:cs typeface="Roboto"/>
                <a:sym typeface="Roboto"/>
              </a:rPr>
            </a:br>
            <a:r>
              <a:rPr lang="sv" sz="1800" b="1" dirty="0">
                <a:solidFill>
                  <a:srgbClr val="1D9DA3"/>
                </a:solidFill>
                <a:latin typeface="Roboto"/>
                <a:ea typeface="Roboto"/>
                <a:cs typeface="Roboto"/>
                <a:sym typeface="Roboto"/>
              </a:rPr>
              <a:t>viktigast för dig för att du ska kunna göra ett bra jobb?</a:t>
            </a:r>
            <a:endParaRPr dirty="0">
              <a:solidFill>
                <a:srgbClr val="1D9DA3"/>
              </a:solidFill>
            </a:endParaRPr>
          </a:p>
        </p:txBody>
      </p:sp>
      <p:sp>
        <p:nvSpPr>
          <p:cNvPr id="100" name="Google Shape;100;p15"/>
          <p:cNvSpPr txBox="1"/>
          <p:nvPr/>
        </p:nvSpPr>
        <p:spPr>
          <a:xfrm>
            <a:off x="4614450" y="5238025"/>
            <a:ext cx="2665979" cy="110488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sv" sz="1300" b="1" dirty="0">
                <a:solidFill>
                  <a:srgbClr val="1D9DA3"/>
                </a:solidFill>
                <a:latin typeface="Roboto" pitchFamily="2" charset="0"/>
                <a:ea typeface="Roboto" pitchFamily="2" charset="0"/>
                <a:cs typeface="Roboto Medium"/>
                <a:sym typeface="Roboto Medium"/>
              </a:rPr>
              <a:t>Medarbetarpanelen</a:t>
            </a:r>
            <a:br>
              <a:rPr lang="sv" sz="1300" dirty="0">
                <a:solidFill>
                  <a:srgbClr val="1D9DA3"/>
                </a:solidFill>
                <a:latin typeface="Roboto Medium"/>
                <a:ea typeface="Roboto Medium"/>
                <a:cs typeface="Roboto Medium"/>
                <a:sym typeface="Roboto Medium"/>
              </a:rPr>
            </a:br>
            <a:r>
              <a:rPr lang="sv" sz="1300" dirty="0">
                <a:solidFill>
                  <a:srgbClr val="1D9DA3"/>
                </a:solidFill>
                <a:latin typeface="Roboto Medium" pitchFamily="2" charset="0"/>
                <a:ea typeface="Roboto Medium" pitchFamily="2" charset="0"/>
                <a:cs typeface="Roboto Medium"/>
                <a:sym typeface="Roboto Medium"/>
              </a:rPr>
              <a:t>75% av tar upp tid som en möjliggörare för att kunna göra ett jobb att vara stolt över</a:t>
            </a:r>
            <a:endParaRPr sz="1300" dirty="0">
              <a:solidFill>
                <a:srgbClr val="1D9DA3"/>
              </a:solidFill>
              <a:latin typeface="Roboto Medium" pitchFamily="2" charset="0"/>
              <a:ea typeface="Roboto Medium" pitchFamily="2" charset="0"/>
              <a:cs typeface="Roboto Medium"/>
              <a:sym typeface="Roboto Medium"/>
            </a:endParaRPr>
          </a:p>
        </p:txBody>
      </p:sp>
      <p:sp>
        <p:nvSpPr>
          <p:cNvPr id="101" name="Google Shape;101;p15"/>
          <p:cNvSpPr txBox="1"/>
          <p:nvPr/>
        </p:nvSpPr>
        <p:spPr>
          <a:xfrm>
            <a:off x="8057999" y="4420245"/>
            <a:ext cx="3364743" cy="133879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1500" i="1" dirty="0">
                <a:solidFill>
                  <a:srgbClr val="666666"/>
                </a:solidFill>
                <a:latin typeface="Calibri"/>
                <a:ea typeface="Calibri"/>
                <a:cs typeface="Calibri"/>
                <a:sym typeface="Calibri"/>
              </a:rPr>
              <a:t>“Att jag har tiden och utrustningen som gör att jag kan få klart för mig vad som är patientens problem men också att jag har tid att föra ett samtal med patienten om vad som behöver göras. </a:t>
            </a:r>
            <a:endParaRPr sz="1500" i="1" dirty="0">
              <a:solidFill>
                <a:srgbClr val="666666"/>
              </a:solidFill>
              <a:latin typeface="Calibri"/>
              <a:ea typeface="Calibri"/>
              <a:cs typeface="Calibri"/>
              <a:sym typeface="Calibri"/>
            </a:endParaRPr>
          </a:p>
        </p:txBody>
      </p:sp>
      <p:sp>
        <p:nvSpPr>
          <p:cNvPr id="102" name="Google Shape;102;p15"/>
          <p:cNvSpPr txBox="1"/>
          <p:nvPr/>
        </p:nvSpPr>
        <p:spPr>
          <a:xfrm>
            <a:off x="405650" y="1914300"/>
            <a:ext cx="3144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1600" i="1">
                <a:solidFill>
                  <a:srgbClr val="666666"/>
                </a:solidFill>
                <a:latin typeface="Calibri"/>
                <a:ea typeface="Calibri"/>
                <a:cs typeface="Calibri"/>
                <a:sym typeface="Calibri"/>
              </a:rPr>
              <a:t>“För mig är det viktigaste att ha </a:t>
            </a:r>
            <a:r>
              <a:rPr lang="sv" sz="1600" b="1" i="1">
                <a:solidFill>
                  <a:srgbClr val="FFFFFF"/>
                </a:solidFill>
                <a:highlight>
                  <a:srgbClr val="FFC000"/>
                </a:highlight>
                <a:latin typeface="Calibri"/>
                <a:ea typeface="Calibri"/>
                <a:cs typeface="Calibri"/>
                <a:sym typeface="Calibri"/>
              </a:rPr>
              <a:t>tillräckligt med tid för att patienten ska känna att den blir sedd </a:t>
            </a:r>
            <a:r>
              <a:rPr lang="sv" sz="1600" i="1">
                <a:solidFill>
                  <a:srgbClr val="666666"/>
                </a:solidFill>
                <a:latin typeface="Calibri"/>
                <a:ea typeface="Calibri"/>
                <a:cs typeface="Calibri"/>
                <a:sym typeface="Calibri"/>
              </a:rPr>
              <a:t>och lyssnad på, samt bekräftad av mig.”</a:t>
            </a:r>
            <a:endParaRPr sz="1600" i="1">
              <a:solidFill>
                <a:srgbClr val="666666"/>
              </a:solidFill>
              <a:latin typeface="Calibri"/>
              <a:ea typeface="Calibri"/>
              <a:cs typeface="Calibri"/>
              <a:sym typeface="Calibri"/>
            </a:endParaRPr>
          </a:p>
        </p:txBody>
      </p:sp>
      <p:cxnSp>
        <p:nvCxnSpPr>
          <p:cNvPr id="103" name="Google Shape;103;p15"/>
          <p:cNvCxnSpPr/>
          <p:nvPr/>
        </p:nvCxnSpPr>
        <p:spPr>
          <a:xfrm>
            <a:off x="3879675" y="2719550"/>
            <a:ext cx="1071900" cy="440700"/>
          </a:xfrm>
          <a:prstGeom prst="straightConnector1">
            <a:avLst/>
          </a:prstGeom>
          <a:noFill/>
          <a:ln w="9525" cap="flat" cmpd="sng">
            <a:solidFill>
              <a:srgbClr val="1D9DA3"/>
            </a:solidFill>
            <a:prstDash val="solid"/>
            <a:round/>
            <a:headEnd type="oval" w="med" len="med"/>
            <a:tailEnd type="none" w="med" len="med"/>
          </a:ln>
        </p:spPr>
      </p:cxnSp>
      <p:cxnSp>
        <p:nvCxnSpPr>
          <p:cNvPr id="104" name="Google Shape;104;p15"/>
          <p:cNvCxnSpPr/>
          <p:nvPr/>
        </p:nvCxnSpPr>
        <p:spPr>
          <a:xfrm flipH="1">
            <a:off x="6940600" y="2719550"/>
            <a:ext cx="851700" cy="352500"/>
          </a:xfrm>
          <a:prstGeom prst="straightConnector1">
            <a:avLst/>
          </a:prstGeom>
          <a:noFill/>
          <a:ln w="9525" cap="flat" cmpd="sng">
            <a:solidFill>
              <a:srgbClr val="1D9DA3"/>
            </a:solidFill>
            <a:prstDash val="solid"/>
            <a:round/>
            <a:headEnd type="oval" w="med" len="med"/>
            <a:tailEnd type="none" w="med" len="med"/>
          </a:ln>
        </p:spPr>
      </p:cxnSp>
      <p:cxnSp>
        <p:nvCxnSpPr>
          <p:cNvPr id="105" name="Google Shape;105;p15"/>
          <p:cNvCxnSpPr/>
          <p:nvPr/>
        </p:nvCxnSpPr>
        <p:spPr>
          <a:xfrm>
            <a:off x="5947450" y="1909525"/>
            <a:ext cx="0" cy="685800"/>
          </a:xfrm>
          <a:prstGeom prst="straightConnector1">
            <a:avLst/>
          </a:prstGeom>
          <a:noFill/>
          <a:ln w="9525" cap="flat" cmpd="sng">
            <a:solidFill>
              <a:srgbClr val="1D9DA3"/>
            </a:solidFill>
            <a:prstDash val="solid"/>
            <a:round/>
            <a:headEnd type="oval" w="med" len="med"/>
            <a:tailEnd type="none" w="med" len="med"/>
          </a:ln>
        </p:spPr>
      </p:cxnSp>
      <p:sp>
        <p:nvSpPr>
          <p:cNvPr id="106" name="Google Shape;106;p15"/>
          <p:cNvSpPr txBox="1"/>
          <p:nvPr/>
        </p:nvSpPr>
        <p:spPr>
          <a:xfrm>
            <a:off x="337575" y="4421175"/>
            <a:ext cx="40044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1500" i="1" dirty="0">
                <a:solidFill>
                  <a:schemeClr val="bg1"/>
                </a:solidFill>
                <a:highlight>
                  <a:srgbClr val="FFC000"/>
                </a:highlight>
                <a:latin typeface="Calibri"/>
                <a:ea typeface="Calibri"/>
                <a:cs typeface="Calibri"/>
                <a:sym typeface="Calibri"/>
              </a:rPr>
              <a:t>“För att jag ska kunna göra ett bra jobb krävs </a:t>
            </a:r>
            <a:r>
              <a:rPr lang="sv" sz="1500" b="1" i="1" dirty="0">
                <a:solidFill>
                  <a:schemeClr val="bg1"/>
                </a:solidFill>
                <a:highlight>
                  <a:srgbClr val="FFC000"/>
                </a:highlight>
                <a:latin typeface="Calibri"/>
                <a:ea typeface="Calibri"/>
                <a:cs typeface="Calibri"/>
                <a:sym typeface="Calibri"/>
              </a:rPr>
              <a:t>tillräckligt med tid vid patientmötet. </a:t>
            </a:r>
            <a:r>
              <a:rPr lang="sv" sz="1500" i="1" dirty="0">
                <a:solidFill>
                  <a:schemeClr val="bg1"/>
                </a:solidFill>
                <a:highlight>
                  <a:srgbClr val="FFC000"/>
                </a:highlight>
                <a:latin typeface="Calibri"/>
                <a:ea typeface="Calibri"/>
                <a:cs typeface="Calibri"/>
                <a:sym typeface="Calibri"/>
              </a:rPr>
              <a:t>På vårdcentralen där jag jobbar är det vanligt med 30-minutersbesök. På den tiden ska jag läsa på om patienten, prata med patienten, undersöka patienten, förklara för patienten samt dokumentera och eventuellt beställa prover </a:t>
            </a:r>
            <a:br>
              <a:rPr lang="sv" sz="1500" i="1" dirty="0">
                <a:solidFill>
                  <a:schemeClr val="bg1"/>
                </a:solidFill>
                <a:highlight>
                  <a:srgbClr val="FFC000"/>
                </a:highlight>
                <a:latin typeface="Calibri"/>
                <a:ea typeface="Calibri"/>
                <a:cs typeface="Calibri"/>
                <a:sym typeface="Calibri"/>
              </a:rPr>
            </a:br>
            <a:r>
              <a:rPr lang="sv" sz="1500" i="1" dirty="0">
                <a:solidFill>
                  <a:schemeClr val="bg1"/>
                </a:solidFill>
                <a:highlight>
                  <a:srgbClr val="FFC000"/>
                </a:highlight>
                <a:latin typeface="Calibri"/>
                <a:ea typeface="Calibri"/>
                <a:cs typeface="Calibri"/>
                <a:sym typeface="Calibri"/>
              </a:rPr>
              <a:t>eller skriva remisser.”</a:t>
            </a:r>
            <a:endParaRPr sz="1500" i="1" dirty="0">
              <a:solidFill>
                <a:schemeClr val="bg1"/>
              </a:solidFill>
              <a:highlight>
                <a:srgbClr val="FFC000"/>
              </a:highlight>
              <a:latin typeface="Calibri"/>
              <a:ea typeface="Calibri"/>
              <a:cs typeface="Calibri"/>
              <a:sym typeface="Calibri"/>
            </a:endParaRPr>
          </a:p>
        </p:txBody>
      </p:sp>
      <p:cxnSp>
        <p:nvCxnSpPr>
          <p:cNvPr id="107" name="Google Shape;107;p15"/>
          <p:cNvCxnSpPr/>
          <p:nvPr/>
        </p:nvCxnSpPr>
        <p:spPr>
          <a:xfrm rot="10800000">
            <a:off x="7107550" y="4185375"/>
            <a:ext cx="705000" cy="205500"/>
          </a:xfrm>
          <a:prstGeom prst="straightConnector1">
            <a:avLst/>
          </a:prstGeom>
          <a:noFill/>
          <a:ln w="9525" cap="flat" cmpd="sng">
            <a:solidFill>
              <a:srgbClr val="1D9DA3"/>
            </a:solidFill>
            <a:prstDash val="solid"/>
            <a:round/>
            <a:headEnd type="oval" w="med" len="med"/>
            <a:tailEnd type="none" w="med" len="med"/>
          </a:ln>
        </p:spPr>
      </p:cxnSp>
      <p:sp>
        <p:nvSpPr>
          <p:cNvPr id="108" name="Google Shape;108;p15"/>
          <p:cNvSpPr txBox="1"/>
          <p:nvPr/>
        </p:nvSpPr>
        <p:spPr>
          <a:xfrm>
            <a:off x="3160900" y="438325"/>
            <a:ext cx="55584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1700" i="1">
                <a:solidFill>
                  <a:srgbClr val="666666"/>
                </a:solidFill>
                <a:latin typeface="Calibri"/>
                <a:ea typeface="Calibri"/>
                <a:cs typeface="Calibri"/>
                <a:sym typeface="Calibri"/>
              </a:rPr>
              <a:t>“Eftersom arbetet går ut på att hjälpa andra människor är det viktigt att alla inblandade har samma målbild. Att det finns </a:t>
            </a:r>
            <a:r>
              <a:rPr lang="sv" sz="1700" b="1" i="1">
                <a:solidFill>
                  <a:srgbClr val="FFFFFF"/>
                </a:solidFill>
                <a:highlight>
                  <a:srgbClr val="FFC000"/>
                </a:highlight>
                <a:latin typeface="Calibri"/>
                <a:ea typeface="Calibri"/>
                <a:cs typeface="Calibri"/>
                <a:sym typeface="Calibri"/>
              </a:rPr>
              <a:t>tid att prata igenom situationen</a:t>
            </a:r>
            <a:r>
              <a:rPr lang="sv" sz="1700" i="1">
                <a:solidFill>
                  <a:srgbClr val="FFFFFF"/>
                </a:solidFill>
                <a:latin typeface="Calibri"/>
                <a:ea typeface="Calibri"/>
                <a:cs typeface="Calibri"/>
                <a:sym typeface="Calibri"/>
              </a:rPr>
              <a:t> </a:t>
            </a:r>
            <a:r>
              <a:rPr lang="sv" sz="1700" i="1">
                <a:solidFill>
                  <a:srgbClr val="666666"/>
                </a:solidFill>
                <a:latin typeface="Calibri"/>
                <a:ea typeface="Calibri"/>
                <a:cs typeface="Calibri"/>
                <a:sym typeface="Calibri"/>
              </a:rPr>
              <a:t>och förstå vad som är viktigast för personen som ska nå målet. ”</a:t>
            </a:r>
            <a:endParaRPr sz="1700" i="1">
              <a:solidFill>
                <a:srgbClr val="666666"/>
              </a:solidFill>
              <a:latin typeface="Calibri"/>
              <a:ea typeface="Calibri"/>
              <a:cs typeface="Calibri"/>
              <a:sym typeface="Calibri"/>
            </a:endParaRPr>
          </a:p>
          <a:p>
            <a:pPr marL="0" lvl="0" indent="0" algn="ctr" rtl="0">
              <a:spcBef>
                <a:spcPts val="0"/>
              </a:spcBef>
              <a:spcAft>
                <a:spcPts val="0"/>
              </a:spcAft>
              <a:buNone/>
            </a:pPr>
            <a:endParaRPr sz="1600" i="1">
              <a:solidFill>
                <a:srgbClr val="666666"/>
              </a:solidFill>
              <a:latin typeface="Calibri"/>
              <a:ea typeface="Calibri"/>
              <a:cs typeface="Calibri"/>
              <a:sym typeface="Calibri"/>
            </a:endParaRPr>
          </a:p>
        </p:txBody>
      </p:sp>
      <p:sp>
        <p:nvSpPr>
          <p:cNvPr id="109" name="Google Shape;109;p15"/>
          <p:cNvSpPr txBox="1"/>
          <p:nvPr/>
        </p:nvSpPr>
        <p:spPr>
          <a:xfrm>
            <a:off x="8157950" y="2222700"/>
            <a:ext cx="31440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1700" b="1" i="1" dirty="0">
                <a:solidFill>
                  <a:srgbClr val="FFFFFF"/>
                </a:solidFill>
                <a:highlight>
                  <a:srgbClr val="FFC000"/>
                </a:highlight>
                <a:latin typeface="Calibri"/>
                <a:ea typeface="Calibri"/>
                <a:cs typeface="Calibri"/>
                <a:sym typeface="Calibri"/>
              </a:rPr>
              <a:t>“Tid till de personer man träffar</a:t>
            </a:r>
            <a:r>
              <a:rPr lang="sv" sz="1700" i="1" dirty="0">
                <a:solidFill>
                  <a:srgbClr val="666666"/>
                </a:solidFill>
                <a:latin typeface="Calibri"/>
                <a:ea typeface="Calibri"/>
                <a:cs typeface="Calibri"/>
                <a:sym typeface="Calibri"/>
              </a:rPr>
              <a:t>, att vara lyhörd annars kan jag inte göra ett bra arbete som boendestödjare.”</a:t>
            </a:r>
            <a:endParaRPr sz="1700" i="1" dirty="0">
              <a:solidFill>
                <a:srgbClr val="666666"/>
              </a:solidFill>
              <a:latin typeface="Calibri"/>
              <a:ea typeface="Calibri"/>
              <a:cs typeface="Calibri"/>
              <a:sym typeface="Calibri"/>
            </a:endParaRPr>
          </a:p>
        </p:txBody>
      </p:sp>
      <p:cxnSp>
        <p:nvCxnSpPr>
          <p:cNvPr id="110" name="Google Shape;110;p15"/>
          <p:cNvCxnSpPr>
            <a:endCxn id="99" idx="2"/>
          </p:cNvCxnSpPr>
          <p:nvPr/>
        </p:nvCxnSpPr>
        <p:spPr>
          <a:xfrm rot="10800000" flipH="1">
            <a:off x="3216090" y="3821425"/>
            <a:ext cx="1505100" cy="408000"/>
          </a:xfrm>
          <a:prstGeom prst="straightConnector1">
            <a:avLst/>
          </a:prstGeom>
          <a:noFill/>
          <a:ln w="9525" cap="flat" cmpd="sng">
            <a:solidFill>
              <a:srgbClr val="1D9DA3"/>
            </a:solidFill>
            <a:prstDash val="solid"/>
            <a:round/>
            <a:headEnd type="oval" w="med" len="med"/>
            <a:tailEnd type="none" w="med" len="med"/>
          </a:ln>
        </p:spPr>
      </p:cxnSp>
      <p:pic>
        <p:nvPicPr>
          <p:cNvPr id="14" name="Bild 15" descr="Bild 15">
            <a:hlinkClick r:id="" action="ppaction://media"/>
            <a:extLst>
              <a:ext uri="{FF2B5EF4-FFF2-40B4-BE49-F238E27FC236}">
                <a16:creationId xmlns:a16="http://schemas.microsoft.com/office/drawing/2014/main" id="{0263F3D3-8E99-4044-B53C-299F373BDFEB}"/>
              </a:ext>
            </a:extLst>
          </p:cNvPr>
          <p:cNvPicPr>
            <a:picLocks noChangeAspect="1"/>
          </p:cNvPicPr>
          <p:nvPr>
            <a:audioFile r:link="rId1"/>
            <p:extLst>
              <p:ext uri="{DAA4B4D4-6D71-4841-9C94-3DE7FCFB9230}">
                <p14:media xmlns:p14="http://schemas.microsoft.com/office/powerpoint/2010/main" r:embed="rId2">
                  <p14:trim st="1528.8544" end="706.4527"/>
                </p14:media>
              </p:ext>
            </p:extLst>
          </p:nvPr>
        </p:nvPicPr>
        <p:blipFill>
          <a:blip r:embed="rId5"/>
          <a:stretch>
            <a:fillRect/>
          </a:stretch>
        </p:blipFill>
        <p:spPr>
          <a:xfrm>
            <a:off x="11555564" y="154147"/>
            <a:ext cx="421200" cy="421200"/>
          </a:xfrm>
          <a:prstGeom prst="rect">
            <a:avLst/>
          </a:prstGeom>
        </p:spPr>
      </p:pic>
      <p:sp>
        <p:nvSpPr>
          <p:cNvPr id="15" name="Google Shape;101;p15">
            <a:extLst>
              <a:ext uri="{FF2B5EF4-FFF2-40B4-BE49-F238E27FC236}">
                <a16:creationId xmlns:a16="http://schemas.microsoft.com/office/drawing/2014/main" id="{423411FA-754C-F349-9104-83C6012EEC7B}"/>
              </a:ext>
            </a:extLst>
          </p:cNvPr>
          <p:cNvSpPr txBox="1"/>
          <p:nvPr/>
        </p:nvSpPr>
        <p:spPr>
          <a:xfrm>
            <a:off x="7971119" y="5617123"/>
            <a:ext cx="3497358" cy="1107965"/>
          </a:xfrm>
          <a:prstGeom prst="rect">
            <a:avLst/>
          </a:prstGeom>
          <a:noFill/>
          <a:ln>
            <a:noFill/>
          </a:ln>
        </p:spPr>
        <p:txBody>
          <a:bodyPr spcFirstLastPara="1" wrap="square" lIns="91425" tIns="91425" rIns="91425" bIns="91425" anchor="t" anchorCtr="0">
            <a:spAutoFit/>
          </a:bodyPr>
          <a:lstStyle/>
          <a:p>
            <a:pPr lvl="0" algn="ctr"/>
            <a:r>
              <a:rPr lang="sv-SE" sz="1500" b="1" i="1" dirty="0">
                <a:solidFill>
                  <a:srgbClr val="FFFFFF"/>
                </a:solidFill>
                <a:highlight>
                  <a:srgbClr val="FFC000"/>
                </a:highlight>
                <a:latin typeface="Calibri"/>
                <a:ea typeface="Calibri"/>
                <a:cs typeface="Calibri"/>
                <a:sym typeface="Calibri"/>
              </a:rPr>
              <a:t>Tid är ju dyrbart, men </a:t>
            </a:r>
            <a:r>
              <a:rPr lang="sv" sz="1500" b="1" i="1" dirty="0">
                <a:solidFill>
                  <a:srgbClr val="FFFFFF"/>
                </a:solidFill>
                <a:highlight>
                  <a:srgbClr val="FFC000"/>
                </a:highlight>
                <a:latin typeface="Calibri"/>
                <a:ea typeface="Calibri"/>
                <a:cs typeface="Calibri"/>
                <a:sym typeface="Calibri"/>
              </a:rPr>
              <a:t>bättre att ha tid och göra rätt än att försöka ta genvägar och att problemet inte blir löst</a:t>
            </a:r>
            <a:r>
              <a:rPr lang="sv" sz="1500" b="1" i="1" dirty="0">
                <a:solidFill>
                  <a:schemeClr val="bg1"/>
                </a:solidFill>
                <a:highlight>
                  <a:srgbClr val="FFC000"/>
                </a:highlight>
                <a:latin typeface="Calibri"/>
                <a:ea typeface="Calibri"/>
                <a:cs typeface="Calibri"/>
                <a:sym typeface="Calibri"/>
              </a:rPr>
              <a:t>.</a:t>
            </a:r>
            <a:r>
              <a:rPr lang="sv" sz="1500" i="1" dirty="0">
                <a:solidFill>
                  <a:schemeClr val="bg1"/>
                </a:solidFill>
                <a:highlight>
                  <a:srgbClr val="FFC000"/>
                </a:highlight>
                <a:latin typeface="Calibri"/>
                <a:ea typeface="Calibri"/>
                <a:cs typeface="Calibri"/>
                <a:sym typeface="Calibri"/>
              </a:rPr>
              <a:t>”</a:t>
            </a:r>
            <a:endParaRPr sz="1500" i="1" dirty="0">
              <a:solidFill>
                <a:schemeClr val="bg1"/>
              </a:solidFill>
              <a:highlight>
                <a:srgbClr val="FFC000"/>
              </a:highlight>
              <a:latin typeface="Calibri"/>
              <a:ea typeface="Calibri"/>
              <a:cs typeface="Calibri"/>
              <a:sym typeface="Calibri"/>
            </a:endParaRPr>
          </a:p>
          <a:p>
            <a:pPr marL="0" lvl="0" indent="0" algn="ctr" rtl="0">
              <a:spcBef>
                <a:spcPts val="0"/>
              </a:spcBef>
              <a:spcAft>
                <a:spcPts val="0"/>
              </a:spcAft>
              <a:buNone/>
            </a:pPr>
            <a:endParaRPr sz="1500" i="1" dirty="0">
              <a:solidFill>
                <a:srgbClr val="666666"/>
              </a:solidFill>
              <a:latin typeface="Calibri"/>
              <a:ea typeface="Calibri"/>
              <a:cs typeface="Calibri"/>
              <a:sym typeface="Calibri"/>
            </a:endParaRPr>
          </a:p>
        </p:txBody>
      </p:sp>
    </p:spTree>
  </p:cSld>
  <p:clrMapOvr>
    <a:masterClrMapping/>
  </p:clrMapOvr>
  <p:transition spd="slow" advClick="0" advTm="531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848" fill="hold"/>
                                        <p:tgtEl>
                                          <p:spTgt spid="14"/>
                                        </p:tgtEl>
                                      </p:cBhvr>
                                    </p:cmd>
                                  </p:childTnLst>
                                </p:cTn>
                              </p:par>
                              <p:par>
                                <p:cTn id="7" presetID="10" presetClass="entr" presetSubtype="0" fill="hold" grpId="0" nodeType="withEffect">
                                  <p:stCondLst>
                                    <p:cond delay="17000"/>
                                  </p:stCondLst>
                                  <p:iterate type="wd">
                                    <p:tmPct val="10000"/>
                                  </p:iterate>
                                  <p:childTnLst>
                                    <p:set>
                                      <p:cBhvr>
                                        <p:cTn id="8" dur="1" fill="hold">
                                          <p:stCondLst>
                                            <p:cond delay="0"/>
                                          </p:stCondLst>
                                        </p:cTn>
                                        <p:tgtEl>
                                          <p:spTgt spid="106"/>
                                        </p:tgtEl>
                                        <p:attrNameLst>
                                          <p:attrName>style.visibility</p:attrName>
                                        </p:attrNameLst>
                                      </p:cBhvr>
                                      <p:to>
                                        <p:strVal val="visible"/>
                                      </p:to>
                                    </p:set>
                                    <p:animEffect transition="in" filter="fade">
                                      <p:cBhvr>
                                        <p:cTn id="9" dur="3000"/>
                                        <p:tgtEl>
                                          <p:spTgt spid="106"/>
                                        </p:tgtEl>
                                      </p:cBhvr>
                                    </p:animEffect>
                                  </p:childTnLst>
                                </p:cTn>
                              </p:par>
                              <p:par>
                                <p:cTn id="10" presetID="10" presetClass="entr" presetSubtype="0" fill="hold" grpId="0" nodeType="withEffect">
                                  <p:stCondLst>
                                    <p:cond delay="40000"/>
                                  </p:stCondLst>
                                  <p:iterate type="wd">
                                    <p:tmPct val="10000"/>
                                  </p:iterate>
                                  <p:childTnLst>
                                    <p:set>
                                      <p:cBhvr>
                                        <p:cTn id="11" dur="1" fill="hold">
                                          <p:stCondLst>
                                            <p:cond delay="0"/>
                                          </p:stCondLst>
                                        </p:cTn>
                                        <p:tgtEl>
                                          <p:spTgt spid="15"/>
                                        </p:tgtEl>
                                        <p:attrNameLst>
                                          <p:attrName>style.visibility</p:attrName>
                                        </p:attrNameLst>
                                      </p:cBhvr>
                                      <p:to>
                                        <p:strVal val="visible"/>
                                      </p:to>
                                    </p:set>
                                    <p:animEffect transition="in" filter="fade">
                                      <p:cBhvr>
                                        <p:cTn id="12"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bldLst>
      <p:bldP spid="106" grpId="0"/>
      <p:bldP spid="15" grpId="0"/>
    </p:bldLst>
  </p:timing>
  <p:extLst>
    <p:ext uri="{E180D4A7-C9FB-4DFB-919C-405C955672EB}">
      <p14:showEvtLst xmlns:p14="http://schemas.microsoft.com/office/powerpoint/2010/main">
        <p14:playEvt time="8" objId="14"/>
        <p14:stopEvt time="48030" objId="1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Shape 312"/>
        <p:cNvGrpSpPr/>
        <p:nvPr/>
      </p:nvGrpSpPr>
      <p:grpSpPr>
        <a:xfrm>
          <a:off x="0" y="0"/>
          <a:ext cx="0" cy="0"/>
          <a:chOff x="0" y="0"/>
          <a:chExt cx="0" cy="0"/>
        </a:xfrm>
      </p:grpSpPr>
      <p:pic>
        <p:nvPicPr>
          <p:cNvPr id="10" name="Google Shape;248;p25">
            <a:extLst>
              <a:ext uri="{FF2B5EF4-FFF2-40B4-BE49-F238E27FC236}">
                <a16:creationId xmlns:a16="http://schemas.microsoft.com/office/drawing/2014/main" id="{B6DD6EAA-D7B8-B349-A7B8-33F902D086C3}"/>
              </a:ext>
            </a:extLst>
          </p:cNvPr>
          <p:cNvPicPr preferRelativeResize="0"/>
          <p:nvPr/>
        </p:nvPicPr>
        <p:blipFill>
          <a:blip r:embed="rId5">
            <a:extLst>
              <a:ext uri="{96DAC541-7B7A-43D3-8B79-37D633B846F1}">
                <asvg:svgBlip xmlns:asvg="http://schemas.microsoft.com/office/drawing/2016/SVG/main" r:embed="rId6"/>
              </a:ext>
            </a:extLst>
          </a:blip>
          <a:srcRect l="367" r="367"/>
          <a:stretch/>
        </p:blipFill>
        <p:spPr>
          <a:xfrm>
            <a:off x="7395883" y="3532494"/>
            <a:ext cx="6317833" cy="4719750"/>
          </a:xfrm>
          <a:prstGeom prst="rect">
            <a:avLst/>
          </a:prstGeom>
          <a:noFill/>
          <a:ln>
            <a:noFill/>
          </a:ln>
          <a:effectLst>
            <a:outerShdw blurRad="50800" dist="38100" dir="2700000" algn="tl" rotWithShape="0">
              <a:prstClr val="black">
                <a:alpha val="40000"/>
              </a:prstClr>
            </a:outerShdw>
          </a:effectLst>
        </p:spPr>
      </p:pic>
      <p:pic>
        <p:nvPicPr>
          <p:cNvPr id="313" name="Google Shape;313;p30"/>
          <p:cNvPicPr preferRelativeResize="0"/>
          <p:nvPr/>
        </p:nvPicPr>
        <p:blipFill rotWithShape="1">
          <a:blip r:embed="rId7">
            <a:alphaModFix/>
          </a:blip>
          <a:srcRect/>
          <a:stretch/>
        </p:blipFill>
        <p:spPr>
          <a:xfrm>
            <a:off x="2893000" y="897750"/>
            <a:ext cx="6423849" cy="6386224"/>
          </a:xfrm>
          <a:prstGeom prst="rect">
            <a:avLst/>
          </a:prstGeom>
          <a:noFill/>
          <a:ln>
            <a:noFill/>
          </a:ln>
        </p:spPr>
      </p:pic>
      <p:sp>
        <p:nvSpPr>
          <p:cNvPr id="314" name="Google Shape;314;p30"/>
          <p:cNvSpPr/>
          <p:nvPr/>
        </p:nvSpPr>
        <p:spPr>
          <a:xfrm>
            <a:off x="680850" y="1786050"/>
            <a:ext cx="2840700" cy="2813100"/>
          </a:xfrm>
          <a:prstGeom prst="wedgeEllipseCallout">
            <a:avLst>
              <a:gd name="adj1" fmla="val 52779"/>
              <a:gd name="adj2" fmla="val 45057"/>
            </a:avLst>
          </a:prstGeom>
          <a:solidFill>
            <a:srgbClr val="FFC000"/>
          </a:solidFill>
          <a:ln>
            <a:noFill/>
          </a:ln>
        </p:spPr>
        <p:txBody>
          <a:bodyPr spcFirstLastPara="1" wrap="square" lIns="0" tIns="0" rIns="0" bIns="0" anchor="ctr" anchorCtr="0">
            <a:noAutofit/>
          </a:bodyPr>
          <a:lstStyle/>
          <a:p>
            <a:pPr marL="0" lvl="0" indent="0" algn="ctr" rtl="0">
              <a:spcBef>
                <a:spcPts val="0"/>
              </a:spcBef>
              <a:spcAft>
                <a:spcPts val="0"/>
              </a:spcAft>
              <a:buNone/>
            </a:pPr>
            <a:r>
              <a:rPr lang="sv" sz="2000" b="1">
                <a:solidFill>
                  <a:schemeClr val="lt1"/>
                </a:solidFill>
                <a:latin typeface="Calibri"/>
                <a:ea typeface="Calibri"/>
                <a:cs typeface="Calibri"/>
                <a:sym typeface="Calibri"/>
              </a:rPr>
              <a:t>Vi behöver </a:t>
            </a:r>
            <a:r>
              <a:rPr lang="sv" sz="2000" b="1" i="1">
                <a:solidFill>
                  <a:schemeClr val="lt1"/>
                </a:solidFill>
                <a:latin typeface="Calibri"/>
                <a:ea typeface="Calibri"/>
                <a:cs typeface="Calibri"/>
                <a:sym typeface="Calibri"/>
              </a:rPr>
              <a:t>tid</a:t>
            </a:r>
            <a:r>
              <a:rPr lang="sv" sz="2000" b="1">
                <a:solidFill>
                  <a:schemeClr val="lt1"/>
                </a:solidFill>
                <a:latin typeface="Calibri"/>
                <a:ea typeface="Calibri"/>
                <a:cs typeface="Calibri"/>
                <a:sym typeface="Calibri"/>
              </a:rPr>
              <a:t> att göra rätt och hjälpa invånarna till bättre hälsa.</a:t>
            </a:r>
            <a:endParaRPr sz="1500" b="1">
              <a:solidFill>
                <a:schemeClr val="lt1"/>
              </a:solidFill>
              <a:latin typeface="Calibri"/>
              <a:ea typeface="Calibri"/>
              <a:cs typeface="Calibri"/>
              <a:sym typeface="Calibri"/>
            </a:endParaRPr>
          </a:p>
        </p:txBody>
      </p:sp>
      <p:sp>
        <p:nvSpPr>
          <p:cNvPr id="315" name="Google Shape;315;p30"/>
          <p:cNvSpPr/>
          <p:nvPr/>
        </p:nvSpPr>
        <p:spPr>
          <a:xfrm>
            <a:off x="8780350" y="1223800"/>
            <a:ext cx="2296200" cy="2274000"/>
          </a:xfrm>
          <a:prstGeom prst="wedgeEllipseCallout">
            <a:avLst>
              <a:gd name="adj1" fmla="val -49557"/>
              <a:gd name="adj2" fmla="val 54628"/>
            </a:avLst>
          </a:prstGeom>
          <a:solidFill>
            <a:srgbClr val="FFC000"/>
          </a:solidFill>
          <a:ln>
            <a:noFill/>
          </a:ln>
        </p:spPr>
        <p:txBody>
          <a:bodyPr spcFirstLastPara="1" wrap="square" lIns="0" tIns="0" rIns="0" bIns="0" anchor="ctr" anchorCtr="0">
            <a:noAutofit/>
          </a:bodyPr>
          <a:lstStyle/>
          <a:p>
            <a:pPr marL="0" lvl="0" indent="0" algn="ctr" rtl="0">
              <a:spcBef>
                <a:spcPts val="0"/>
              </a:spcBef>
              <a:spcAft>
                <a:spcPts val="0"/>
              </a:spcAft>
              <a:buNone/>
            </a:pPr>
            <a:r>
              <a:rPr lang="sv" sz="1900" b="1">
                <a:solidFill>
                  <a:schemeClr val="lt1"/>
                </a:solidFill>
                <a:latin typeface="Calibri"/>
                <a:ea typeface="Calibri"/>
                <a:cs typeface="Calibri"/>
                <a:sym typeface="Calibri"/>
              </a:rPr>
              <a:t>Det kommer </a:t>
            </a:r>
            <a:br>
              <a:rPr lang="sv" sz="1900" b="1">
                <a:solidFill>
                  <a:schemeClr val="lt1"/>
                </a:solidFill>
                <a:latin typeface="Calibri"/>
                <a:ea typeface="Calibri"/>
                <a:cs typeface="Calibri"/>
                <a:sym typeface="Calibri"/>
              </a:rPr>
            </a:br>
            <a:r>
              <a:rPr lang="sv" sz="1900" b="1">
                <a:solidFill>
                  <a:schemeClr val="lt1"/>
                </a:solidFill>
                <a:latin typeface="Calibri"/>
                <a:ea typeface="Calibri"/>
                <a:cs typeface="Calibri"/>
                <a:sym typeface="Calibri"/>
              </a:rPr>
              <a:t>alla tjäna på i längden.   </a:t>
            </a:r>
            <a:endParaRPr b="1">
              <a:solidFill>
                <a:schemeClr val="lt1"/>
              </a:solidFill>
              <a:latin typeface="Calibri"/>
              <a:ea typeface="Calibri"/>
              <a:cs typeface="Calibri"/>
              <a:sym typeface="Calibri"/>
            </a:endParaRPr>
          </a:p>
        </p:txBody>
      </p:sp>
      <p:sp>
        <p:nvSpPr>
          <p:cNvPr id="318" name="Google Shape;318;p30"/>
          <p:cNvSpPr txBox="1"/>
          <p:nvPr/>
        </p:nvSpPr>
        <p:spPr>
          <a:xfrm>
            <a:off x="440350" y="393775"/>
            <a:ext cx="7609368" cy="9633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2200" b="1" u="sng">
                <a:solidFill>
                  <a:srgbClr val="666666"/>
                </a:solidFill>
                <a:latin typeface="Roboto"/>
                <a:ea typeface="Roboto"/>
                <a:cs typeface="Roboto"/>
                <a:sym typeface="Roboto"/>
              </a:rPr>
              <a:t>Medarbetarna</a:t>
            </a:r>
            <a:r>
              <a:rPr lang="sv" sz="2200" b="1">
                <a:solidFill>
                  <a:srgbClr val="666666"/>
                </a:solidFill>
                <a:latin typeface="Roboto"/>
                <a:ea typeface="Roboto"/>
                <a:cs typeface="Roboto"/>
                <a:sym typeface="Roboto"/>
              </a:rPr>
              <a:t> om förutsättningar för att kunna göra ett </a:t>
            </a:r>
            <a:br>
              <a:rPr lang="sv" sz="2200" b="1">
                <a:solidFill>
                  <a:srgbClr val="666666"/>
                </a:solidFill>
                <a:latin typeface="Roboto"/>
                <a:ea typeface="Roboto"/>
                <a:cs typeface="Roboto"/>
                <a:sym typeface="Roboto"/>
              </a:rPr>
            </a:br>
            <a:r>
              <a:rPr lang="sv" sz="2200" b="1">
                <a:solidFill>
                  <a:srgbClr val="666666"/>
                </a:solidFill>
                <a:latin typeface="Roboto"/>
                <a:ea typeface="Roboto"/>
                <a:cs typeface="Roboto"/>
                <a:sym typeface="Roboto"/>
              </a:rPr>
              <a:t>bra jobb och leverera värde i mötet med invånarna: </a:t>
            </a:r>
            <a:endParaRPr sz="1600" b="1">
              <a:latin typeface="Roboto"/>
              <a:ea typeface="Roboto"/>
              <a:cs typeface="Roboto"/>
              <a:sym typeface="Roboto"/>
            </a:endParaRPr>
          </a:p>
        </p:txBody>
      </p:sp>
      <p:sp>
        <p:nvSpPr>
          <p:cNvPr id="9" name="Google Shape;367;p35">
            <a:extLst>
              <a:ext uri="{FF2B5EF4-FFF2-40B4-BE49-F238E27FC236}">
                <a16:creationId xmlns:a16="http://schemas.microsoft.com/office/drawing/2014/main" id="{1E41FE0C-2E11-5F4D-BEEB-88D7E788CDE0}"/>
              </a:ext>
            </a:extLst>
          </p:cNvPr>
          <p:cNvSpPr txBox="1"/>
          <p:nvPr/>
        </p:nvSpPr>
        <p:spPr>
          <a:xfrm>
            <a:off x="9522703" y="55467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chemeClr val="bg1"/>
                </a:solidFill>
                <a:latin typeface="Roboto Medium" pitchFamily="2" charset="0"/>
                <a:ea typeface="Roboto Medium" pitchFamily="2" charset="0"/>
                <a:cs typeface="Calibri"/>
                <a:sym typeface="Calibri"/>
              </a:rPr>
              <a:t>Vad behöver cheferna för </a:t>
            </a:r>
            <a:br>
              <a:rPr lang="sv-SE" sz="1100" dirty="0">
                <a:solidFill>
                  <a:schemeClr val="bg1"/>
                </a:solidFill>
                <a:latin typeface="Roboto Medium" pitchFamily="2" charset="0"/>
                <a:ea typeface="Roboto Medium" pitchFamily="2" charset="0"/>
                <a:cs typeface="Calibri"/>
                <a:sym typeface="Calibri"/>
              </a:rPr>
            </a:br>
            <a:r>
              <a:rPr lang="sv-SE" sz="1100" dirty="0">
                <a:solidFill>
                  <a:schemeClr val="bg1"/>
                </a:solidFill>
                <a:latin typeface="Roboto Medium" pitchFamily="2" charset="0"/>
                <a:ea typeface="Roboto Medium" pitchFamily="2" charset="0"/>
                <a:cs typeface="Calibri"/>
                <a:sym typeface="Calibri"/>
              </a:rPr>
              <a:t>att skapa förutsättningar för </a:t>
            </a:r>
            <a:br>
              <a:rPr lang="sv-SE" sz="1100" dirty="0">
                <a:solidFill>
                  <a:schemeClr val="bg1"/>
                </a:solidFill>
                <a:latin typeface="Roboto Medium" pitchFamily="2" charset="0"/>
                <a:ea typeface="Roboto Medium" pitchFamily="2" charset="0"/>
                <a:cs typeface="Calibri"/>
                <a:sym typeface="Calibri"/>
              </a:rPr>
            </a:br>
            <a:r>
              <a:rPr lang="sv-SE" sz="1100" dirty="0">
                <a:solidFill>
                  <a:schemeClr val="bg1"/>
                </a:solidFill>
                <a:latin typeface="Roboto Medium" pitchFamily="2" charset="0"/>
                <a:ea typeface="Roboto Medium" pitchFamily="2" charset="0"/>
                <a:cs typeface="Calibri"/>
                <a:sym typeface="Calibri"/>
              </a:rPr>
              <a:t>en god och Nära vård?  &gt;&gt; </a:t>
            </a:r>
          </a:p>
        </p:txBody>
      </p:sp>
      <p:pic>
        <p:nvPicPr>
          <p:cNvPr id="11" name="Bild 16" descr="Bild 16">
            <a:hlinkClick r:id="" action="ppaction://media"/>
            <a:extLst>
              <a:ext uri="{FF2B5EF4-FFF2-40B4-BE49-F238E27FC236}">
                <a16:creationId xmlns:a16="http://schemas.microsoft.com/office/drawing/2014/main" id="{BCB2B2E5-7E46-C646-A72E-D42307210111}"/>
              </a:ext>
            </a:extLst>
          </p:cNvPr>
          <p:cNvPicPr>
            <a:picLocks noChangeAspect="1"/>
          </p:cNvPicPr>
          <p:nvPr>
            <a:audioFile r:link="rId1"/>
            <p:extLst>
              <p:ext uri="{DAA4B4D4-6D71-4841-9C94-3DE7FCFB9230}">
                <p14:media xmlns:p14="http://schemas.microsoft.com/office/powerpoint/2010/main" r:embed="rId2">
                  <p14:trim end="285.363"/>
                </p14:media>
              </p:ext>
            </p:extLst>
          </p:nvPr>
        </p:nvPicPr>
        <p:blipFill>
          <a:blip r:embed="rId8"/>
          <a:stretch>
            <a:fillRect/>
          </a:stretch>
        </p:blipFill>
        <p:spPr>
          <a:xfrm>
            <a:off x="11588628" y="145143"/>
            <a:ext cx="421200" cy="421200"/>
          </a:xfrm>
          <a:prstGeom prst="rect">
            <a:avLst/>
          </a:prstGeom>
        </p:spPr>
      </p:pic>
    </p:spTree>
  </p:cSld>
  <p:clrMapOvr>
    <a:masterClrMapping/>
  </p:clrMapOvr>
  <p:transition spd="slow" advClick="0" advTm="171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13"/>
                                        </p:tgtEl>
                                        <p:attrNameLst>
                                          <p:attrName>r</p:attrName>
                                        </p:attrNameLst>
                                      </p:cBhvr>
                                    </p:animRot>
                                    <p:animRot by="-240000">
                                      <p:cBhvr>
                                        <p:cTn id="7" dur="1000" fill="hold">
                                          <p:stCondLst>
                                            <p:cond delay="1000"/>
                                          </p:stCondLst>
                                        </p:cTn>
                                        <p:tgtEl>
                                          <p:spTgt spid="313"/>
                                        </p:tgtEl>
                                        <p:attrNameLst>
                                          <p:attrName>r</p:attrName>
                                        </p:attrNameLst>
                                      </p:cBhvr>
                                    </p:animRot>
                                    <p:animRot by="240000">
                                      <p:cBhvr>
                                        <p:cTn id="8" dur="1000" fill="hold">
                                          <p:stCondLst>
                                            <p:cond delay="2000"/>
                                          </p:stCondLst>
                                        </p:cTn>
                                        <p:tgtEl>
                                          <p:spTgt spid="313"/>
                                        </p:tgtEl>
                                        <p:attrNameLst>
                                          <p:attrName>r</p:attrName>
                                        </p:attrNameLst>
                                      </p:cBhvr>
                                    </p:animRot>
                                    <p:animRot by="-240000">
                                      <p:cBhvr>
                                        <p:cTn id="9" dur="1000" fill="hold">
                                          <p:stCondLst>
                                            <p:cond delay="3000"/>
                                          </p:stCondLst>
                                        </p:cTn>
                                        <p:tgtEl>
                                          <p:spTgt spid="313"/>
                                        </p:tgtEl>
                                        <p:attrNameLst>
                                          <p:attrName>r</p:attrName>
                                        </p:attrNameLst>
                                      </p:cBhvr>
                                    </p:animRot>
                                    <p:animRot by="120000">
                                      <p:cBhvr>
                                        <p:cTn id="10" dur="1000" fill="hold">
                                          <p:stCondLst>
                                            <p:cond delay="4000"/>
                                          </p:stCondLst>
                                        </p:cTn>
                                        <p:tgtEl>
                                          <p:spTgt spid="313"/>
                                        </p:tgtEl>
                                        <p:attrNameLst>
                                          <p:attrName>r</p:attrName>
                                        </p:attrNameLst>
                                      </p:cBhvr>
                                    </p:animRot>
                                  </p:childTnLst>
                                </p:cTn>
                              </p:par>
                              <p:par>
                                <p:cTn id="11" presetID="1" presetClass="mediacall" presetSubtype="0" fill="hold" nodeType="withEffect">
                                  <p:stCondLst>
                                    <p:cond delay="0"/>
                                  </p:stCondLst>
                                  <p:childTnLst>
                                    <p:cmd type="call" cmd="playFrom(0.0)">
                                      <p:cBhvr>
                                        <p:cTn id="12" dur="1446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9" objId="11"/>
        <p14:stopEvt time="14653" objId="11"/>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B754"/>
        </a:solidFill>
        <a:effectLst/>
      </p:bgPr>
    </p:bg>
    <p:spTree>
      <p:nvGrpSpPr>
        <p:cNvPr id="1" name="Shape 323"/>
        <p:cNvGrpSpPr/>
        <p:nvPr/>
      </p:nvGrpSpPr>
      <p:grpSpPr>
        <a:xfrm>
          <a:off x="0" y="0"/>
          <a:ext cx="0" cy="0"/>
          <a:chOff x="0" y="0"/>
          <a:chExt cx="0" cy="0"/>
        </a:xfrm>
      </p:grpSpPr>
      <p:sp>
        <p:nvSpPr>
          <p:cNvPr id="324" name="Google Shape;324;p31"/>
          <p:cNvSpPr/>
          <p:nvPr/>
        </p:nvSpPr>
        <p:spPr>
          <a:xfrm>
            <a:off x="469925" y="440550"/>
            <a:ext cx="11278200" cy="6006300"/>
          </a:xfrm>
          <a:prstGeom prst="roundRect">
            <a:avLst>
              <a:gd name="adj" fmla="val 2690"/>
            </a:avLst>
          </a:prstGeom>
          <a:solidFill>
            <a:srgbClr val="FCFEF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1"/>
          <p:cNvSpPr txBox="1"/>
          <p:nvPr/>
        </p:nvSpPr>
        <p:spPr>
          <a:xfrm>
            <a:off x="836850" y="747025"/>
            <a:ext cx="4670100" cy="107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3100" b="1">
                <a:solidFill>
                  <a:srgbClr val="666666"/>
                </a:solidFill>
                <a:latin typeface="Roboto"/>
                <a:ea typeface="Roboto"/>
                <a:cs typeface="Roboto"/>
                <a:sym typeface="Roboto"/>
              </a:rPr>
              <a:t>Chefspanelen</a:t>
            </a:r>
            <a:endParaRPr sz="3100" b="1">
              <a:solidFill>
                <a:srgbClr val="666666"/>
              </a:solidFill>
              <a:latin typeface="Roboto"/>
              <a:ea typeface="Roboto"/>
              <a:cs typeface="Roboto"/>
              <a:sym typeface="Roboto"/>
            </a:endParaRPr>
          </a:p>
          <a:p>
            <a:pPr marL="0" lvl="0" indent="0" algn="l" rtl="0">
              <a:lnSpc>
                <a:spcPct val="115000"/>
              </a:lnSpc>
              <a:spcBef>
                <a:spcPts val="0"/>
              </a:spcBef>
              <a:spcAft>
                <a:spcPts val="0"/>
              </a:spcAft>
              <a:buNone/>
            </a:pPr>
            <a:r>
              <a:rPr lang="sv" sz="2200">
                <a:solidFill>
                  <a:srgbClr val="666666"/>
                </a:solidFill>
                <a:latin typeface="Roboto"/>
                <a:ea typeface="Roboto"/>
                <a:cs typeface="Roboto"/>
                <a:sym typeface="Roboto"/>
              </a:rPr>
              <a:t>28 panelister</a:t>
            </a:r>
            <a:endParaRPr sz="2200">
              <a:solidFill>
                <a:srgbClr val="666666"/>
              </a:solidFill>
              <a:latin typeface="Roboto"/>
              <a:ea typeface="Roboto"/>
              <a:cs typeface="Roboto"/>
              <a:sym typeface="Roboto"/>
            </a:endParaRPr>
          </a:p>
        </p:txBody>
      </p:sp>
      <p:sp>
        <p:nvSpPr>
          <p:cNvPr id="326" name="Google Shape;326;p31"/>
          <p:cNvSpPr/>
          <p:nvPr/>
        </p:nvSpPr>
        <p:spPr>
          <a:xfrm>
            <a:off x="4209756" y="1542750"/>
            <a:ext cx="3772500" cy="3772500"/>
          </a:xfrm>
          <a:prstGeom prst="ellipse">
            <a:avLst/>
          </a:prstGeom>
          <a:noFill/>
          <a:ln w="152400" cap="flat" cmpd="sng">
            <a:solidFill>
              <a:srgbClr val="1D9DA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sv" sz="2100" b="1" dirty="0">
                <a:solidFill>
                  <a:srgbClr val="1D9DA3"/>
                </a:solidFill>
                <a:latin typeface="Roboto"/>
                <a:ea typeface="Roboto"/>
                <a:cs typeface="Roboto"/>
                <a:sym typeface="Roboto"/>
              </a:rPr>
              <a:t>Vad säger </a:t>
            </a:r>
            <a:br>
              <a:rPr lang="sv" sz="2100" b="1" dirty="0">
                <a:solidFill>
                  <a:srgbClr val="1D9DA3"/>
                </a:solidFill>
                <a:latin typeface="Roboto"/>
                <a:ea typeface="Roboto"/>
                <a:cs typeface="Roboto"/>
                <a:sym typeface="Roboto"/>
              </a:rPr>
            </a:br>
            <a:r>
              <a:rPr lang="sv" sz="2100" b="1" dirty="0">
                <a:solidFill>
                  <a:srgbClr val="1D9DA3"/>
                </a:solidFill>
                <a:latin typeface="Roboto"/>
                <a:ea typeface="Roboto"/>
                <a:cs typeface="Roboto"/>
                <a:sym typeface="Roboto"/>
              </a:rPr>
              <a:t>cheferna att de behöver för att skapa</a:t>
            </a:r>
            <a:endParaRPr sz="2100" b="1" dirty="0">
              <a:solidFill>
                <a:srgbClr val="1D9DA3"/>
              </a:solidFill>
              <a:latin typeface="Roboto"/>
              <a:ea typeface="Roboto"/>
              <a:cs typeface="Roboto"/>
              <a:sym typeface="Roboto"/>
            </a:endParaRPr>
          </a:p>
          <a:p>
            <a:pPr marL="0" lvl="0" indent="0" algn="ctr" rtl="0">
              <a:spcBef>
                <a:spcPts val="0"/>
              </a:spcBef>
              <a:spcAft>
                <a:spcPts val="0"/>
              </a:spcAft>
              <a:buNone/>
            </a:pPr>
            <a:r>
              <a:rPr lang="sv" sz="2100" b="1" dirty="0">
                <a:solidFill>
                  <a:srgbClr val="1D9DA3"/>
                </a:solidFill>
                <a:latin typeface="Roboto"/>
                <a:ea typeface="Roboto"/>
                <a:cs typeface="Roboto"/>
                <a:sym typeface="Roboto"/>
              </a:rPr>
              <a:t>förutsättningar </a:t>
            </a:r>
            <a:br>
              <a:rPr lang="sv" sz="2100" b="1" dirty="0">
                <a:solidFill>
                  <a:srgbClr val="1D9DA3"/>
                </a:solidFill>
                <a:latin typeface="Roboto"/>
                <a:ea typeface="Roboto"/>
                <a:cs typeface="Roboto"/>
                <a:sym typeface="Roboto"/>
              </a:rPr>
            </a:br>
            <a:r>
              <a:rPr lang="sv" sz="2100" b="1" dirty="0">
                <a:solidFill>
                  <a:srgbClr val="1D9DA3"/>
                </a:solidFill>
                <a:latin typeface="Roboto"/>
                <a:ea typeface="Roboto"/>
                <a:cs typeface="Roboto"/>
                <a:sym typeface="Roboto"/>
              </a:rPr>
              <a:t>för en god och </a:t>
            </a:r>
            <a:br>
              <a:rPr lang="sv" sz="2100" b="1" dirty="0">
                <a:solidFill>
                  <a:srgbClr val="1D9DA3"/>
                </a:solidFill>
                <a:latin typeface="Roboto"/>
                <a:ea typeface="Roboto"/>
                <a:cs typeface="Roboto"/>
                <a:sym typeface="Roboto"/>
              </a:rPr>
            </a:br>
            <a:r>
              <a:rPr lang="sv" sz="2100" b="1" dirty="0">
                <a:solidFill>
                  <a:srgbClr val="1D9DA3"/>
                </a:solidFill>
                <a:latin typeface="Roboto"/>
                <a:ea typeface="Roboto"/>
                <a:cs typeface="Roboto"/>
                <a:sym typeface="Roboto"/>
              </a:rPr>
              <a:t>Nära vård? </a:t>
            </a:r>
            <a:endParaRPr sz="2100" b="1" dirty="0">
              <a:solidFill>
                <a:srgbClr val="1D9DA3"/>
              </a:solidFill>
              <a:latin typeface="Roboto"/>
              <a:ea typeface="Roboto"/>
              <a:cs typeface="Roboto"/>
              <a:sym typeface="Roboto"/>
            </a:endParaRPr>
          </a:p>
        </p:txBody>
      </p:sp>
      <p:pic>
        <p:nvPicPr>
          <p:cNvPr id="4" name="Bild 17" descr="Bild 17">
            <a:hlinkClick r:id="" action="ppaction://media"/>
            <a:extLst>
              <a:ext uri="{FF2B5EF4-FFF2-40B4-BE49-F238E27FC236}">
                <a16:creationId xmlns:a16="http://schemas.microsoft.com/office/drawing/2014/main" id="{DE50C4F4-C313-8D4D-96C5-2DFB50FEC6FF}"/>
              </a:ext>
            </a:extLst>
          </p:cNvPr>
          <p:cNvPicPr>
            <a:picLocks noChangeAspect="1"/>
          </p:cNvPicPr>
          <p:nvPr>
            <a:audioFile r:link="rId1"/>
            <p:extLst>
              <p:ext uri="{DAA4B4D4-6D71-4841-9C94-3DE7FCFB9230}">
                <p14:media xmlns:p14="http://schemas.microsoft.com/office/powerpoint/2010/main" r:embed="rId2">
                  <p14:trim st="295.112" end="273.0445"/>
                </p14:media>
              </p:ext>
            </p:extLst>
          </p:nvPr>
        </p:nvPicPr>
        <p:blipFill>
          <a:blip r:embed="rId5"/>
          <a:stretch>
            <a:fillRect/>
          </a:stretch>
        </p:blipFill>
        <p:spPr>
          <a:xfrm>
            <a:off x="11624609" y="142494"/>
            <a:ext cx="421200" cy="421200"/>
          </a:xfrm>
          <a:prstGeom prst="rect">
            <a:avLst/>
          </a:prstGeom>
        </p:spPr>
      </p:pic>
    </p:spTree>
  </p:cSld>
  <p:clrMapOvr>
    <a:masterClrMapping/>
  </p:clrMapOvr>
  <p:transition spd="slow" advClick="0" advTm="158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2000"/>
                                  </p:stCondLst>
                                  <p:childTnLst>
                                    <p:animEffect transition="out" filter="fade">
                                      <p:cBhvr>
                                        <p:cTn id="6" dur="5000" tmFilter="0, 0; .2, .5; .8, .5; 1, 0"/>
                                        <p:tgtEl>
                                          <p:spTgt spid="326"/>
                                        </p:tgtEl>
                                      </p:cBhvr>
                                    </p:animEffect>
                                    <p:animScale>
                                      <p:cBhvr>
                                        <p:cTn id="7" dur="2500" autoRev="1" fill="hold"/>
                                        <p:tgtEl>
                                          <p:spTgt spid="326"/>
                                        </p:tgtEl>
                                      </p:cBhvr>
                                      <p:by x="105000" y="105000"/>
                                    </p:animScale>
                                  </p:childTnLst>
                                </p:cTn>
                              </p:par>
                              <p:par>
                                <p:cTn id="8" presetID="1" presetClass="mediacall" presetSubtype="0" fill="hold" nodeType="withEffect">
                                  <p:stCondLst>
                                    <p:cond delay="0"/>
                                  </p:stCondLst>
                                  <p:childTnLst>
                                    <p:cmd type="call" cmd="playFrom(0.0)">
                                      <p:cBhvr>
                                        <p:cTn id="9" dur="13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26" grpId="0" animBg="1"/>
    </p:bldLst>
  </p:timing>
  <p:extLst>
    <p:ext uri="{E180D4A7-C9FB-4DFB-919C-405C955672EB}">
      <p14:showEvtLst xmlns:p14="http://schemas.microsoft.com/office/powerpoint/2010/main">
        <p14:playEvt time="8" objId="4"/>
        <p14:stopEvt time="13399"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BA59"/>
        </a:solidFill>
        <a:effectLst/>
      </p:bgPr>
    </p:bg>
    <p:spTree>
      <p:nvGrpSpPr>
        <p:cNvPr id="1" name="Shape 340"/>
        <p:cNvGrpSpPr/>
        <p:nvPr/>
      </p:nvGrpSpPr>
      <p:grpSpPr>
        <a:xfrm>
          <a:off x="0" y="0"/>
          <a:ext cx="0" cy="0"/>
          <a:chOff x="0" y="0"/>
          <a:chExt cx="0" cy="0"/>
        </a:xfrm>
      </p:grpSpPr>
      <p:sp>
        <p:nvSpPr>
          <p:cNvPr id="341" name="Google Shape;341;p33"/>
          <p:cNvSpPr txBox="1"/>
          <p:nvPr/>
        </p:nvSpPr>
        <p:spPr>
          <a:xfrm>
            <a:off x="836850" y="3114013"/>
            <a:ext cx="46701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3100" b="1">
              <a:solidFill>
                <a:srgbClr val="D8EDF1"/>
              </a:solidFill>
              <a:latin typeface="Roboto"/>
              <a:ea typeface="Roboto"/>
              <a:cs typeface="Roboto"/>
              <a:sym typeface="Roboto"/>
            </a:endParaRPr>
          </a:p>
        </p:txBody>
      </p:sp>
      <p:sp>
        <p:nvSpPr>
          <p:cNvPr id="342" name="Google Shape;342;p33"/>
          <p:cNvSpPr txBox="1"/>
          <p:nvPr/>
        </p:nvSpPr>
        <p:spPr>
          <a:xfrm>
            <a:off x="836850" y="747025"/>
            <a:ext cx="5498400" cy="338782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3100" b="1" dirty="0">
                <a:solidFill>
                  <a:schemeClr val="bg1"/>
                </a:solidFill>
                <a:latin typeface="Roboto"/>
                <a:ea typeface="Roboto"/>
                <a:cs typeface="Roboto"/>
                <a:sym typeface="Roboto"/>
              </a:rPr>
              <a:t>Tydlighet i hur vi ska </a:t>
            </a:r>
            <a:br>
              <a:rPr lang="sv" sz="3100" b="1" dirty="0">
                <a:solidFill>
                  <a:schemeClr val="bg1"/>
                </a:solidFill>
                <a:latin typeface="Roboto"/>
                <a:ea typeface="Roboto"/>
                <a:cs typeface="Roboto"/>
                <a:sym typeface="Roboto"/>
              </a:rPr>
            </a:br>
            <a:r>
              <a:rPr lang="sv" sz="3100" b="1" dirty="0">
                <a:solidFill>
                  <a:schemeClr val="bg1"/>
                </a:solidFill>
                <a:latin typeface="Roboto"/>
                <a:ea typeface="Roboto"/>
                <a:cs typeface="Roboto"/>
                <a:sym typeface="Roboto"/>
              </a:rPr>
              <a:t>jobba ihop kring invånaren &gt;</a:t>
            </a:r>
            <a:endParaRPr sz="3100" b="1"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endParaRPr sz="2200" b="1"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r>
              <a:rPr lang="sv" sz="2200" dirty="0">
                <a:solidFill>
                  <a:schemeClr val="bg1"/>
                </a:solidFill>
                <a:latin typeface="Roboto"/>
                <a:ea typeface="Roboto"/>
                <a:cs typeface="Roboto"/>
                <a:sym typeface="Roboto"/>
              </a:rPr>
              <a:t>Tillit i relationerna</a:t>
            </a:r>
            <a:endParaRPr sz="2200"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endParaRPr sz="2200"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r>
              <a:rPr lang="sv" sz="2200" dirty="0">
                <a:solidFill>
                  <a:schemeClr val="bg1"/>
                </a:solidFill>
                <a:latin typeface="Roboto"/>
                <a:ea typeface="Roboto"/>
                <a:cs typeface="Roboto"/>
                <a:sym typeface="Roboto"/>
              </a:rPr>
              <a:t>En gemensam vision</a:t>
            </a:r>
            <a:endParaRPr sz="2200"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endParaRPr sz="3100" b="1" dirty="0">
              <a:solidFill>
                <a:schemeClr val="bg1"/>
              </a:solidFill>
              <a:latin typeface="Roboto"/>
              <a:ea typeface="Roboto"/>
              <a:cs typeface="Roboto"/>
              <a:sym typeface="Roboto"/>
            </a:endParaRPr>
          </a:p>
        </p:txBody>
      </p:sp>
      <p:pic>
        <p:nvPicPr>
          <p:cNvPr id="8" name="Google Shape;370;p35">
            <a:extLst>
              <a:ext uri="{FF2B5EF4-FFF2-40B4-BE49-F238E27FC236}">
                <a16:creationId xmlns:a16="http://schemas.microsoft.com/office/drawing/2014/main" id="{12F82A67-23BC-0546-A8BC-36C65022E29D}"/>
              </a:ext>
            </a:extLst>
          </p:cNvPr>
          <p:cNvPicPr preferRelativeResize="0"/>
          <p:nvPr/>
        </p:nvPicPr>
        <p:blipFill rotWithShape="1">
          <a:blip r:embed="rId5"/>
          <a:srcRect l="22560" r="10318"/>
          <a:stretch/>
        </p:blipFill>
        <p:spPr>
          <a:xfrm>
            <a:off x="6193101" y="1611418"/>
            <a:ext cx="6461701" cy="6738775"/>
          </a:xfrm>
          <a:prstGeom prst="rect">
            <a:avLst/>
          </a:prstGeom>
          <a:noFill/>
          <a:ln>
            <a:noFill/>
          </a:ln>
        </p:spPr>
      </p:pic>
      <p:sp>
        <p:nvSpPr>
          <p:cNvPr id="9" name="Google Shape;346;p33">
            <a:extLst>
              <a:ext uri="{FF2B5EF4-FFF2-40B4-BE49-F238E27FC236}">
                <a16:creationId xmlns:a16="http://schemas.microsoft.com/office/drawing/2014/main" id="{D88859C1-58E9-3F4B-A5A6-959D5081D711}"/>
              </a:ext>
            </a:extLst>
          </p:cNvPr>
          <p:cNvSpPr/>
          <p:nvPr/>
        </p:nvSpPr>
        <p:spPr>
          <a:xfrm>
            <a:off x="6715043" y="1156000"/>
            <a:ext cx="3767700" cy="3730800"/>
          </a:xfrm>
          <a:prstGeom prst="wedgeEllipseCallout">
            <a:avLst>
              <a:gd name="adj1" fmla="val -53820"/>
              <a:gd name="adj2" fmla="val 39667"/>
            </a:avLst>
          </a:prstGeom>
          <a:solidFill>
            <a:srgbClr val="1D9DA3"/>
          </a:solidFill>
          <a:ln w="114300" cap="flat" cmpd="sng">
            <a:solidFill>
              <a:srgbClr val="1D9DA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sv" sz="1700" b="1" i="1" dirty="0">
                <a:solidFill>
                  <a:schemeClr val="bg1"/>
                </a:solidFill>
                <a:latin typeface="Calibri"/>
                <a:ea typeface="Calibri"/>
                <a:cs typeface="Calibri"/>
                <a:sym typeface="Calibri"/>
              </a:rPr>
              <a:t>Veta vem som gör </a:t>
            </a:r>
            <a:br>
              <a:rPr lang="sv" sz="1700" b="1" i="1" dirty="0">
                <a:solidFill>
                  <a:schemeClr val="bg1"/>
                </a:solidFill>
                <a:latin typeface="Calibri"/>
                <a:ea typeface="Calibri"/>
                <a:cs typeface="Calibri"/>
                <a:sym typeface="Calibri"/>
              </a:rPr>
            </a:br>
            <a:r>
              <a:rPr lang="sv" sz="1700" b="1" i="1" dirty="0">
                <a:solidFill>
                  <a:schemeClr val="bg1"/>
                </a:solidFill>
                <a:latin typeface="Calibri"/>
                <a:ea typeface="Calibri"/>
                <a:cs typeface="Calibri"/>
                <a:sym typeface="Calibri"/>
              </a:rPr>
              <a:t>vad runt patienten.</a:t>
            </a:r>
            <a:endParaRPr sz="1700" b="1" i="1" dirty="0">
              <a:solidFill>
                <a:schemeClr val="bg1"/>
              </a:solidFill>
              <a:latin typeface="Calibri"/>
              <a:ea typeface="Calibri"/>
              <a:cs typeface="Calibri"/>
              <a:sym typeface="Calibri"/>
            </a:endParaRPr>
          </a:p>
          <a:p>
            <a:pPr marL="0" lvl="0" indent="0" algn="ctr" rtl="0">
              <a:spcBef>
                <a:spcPts val="0"/>
              </a:spcBef>
              <a:spcAft>
                <a:spcPts val="0"/>
              </a:spcAft>
              <a:buNone/>
            </a:pPr>
            <a:br>
              <a:rPr lang="sv" sz="1700" b="1" i="1" dirty="0">
                <a:solidFill>
                  <a:schemeClr val="bg1"/>
                </a:solidFill>
                <a:latin typeface="Calibri"/>
                <a:ea typeface="Calibri"/>
                <a:cs typeface="Calibri"/>
                <a:sym typeface="Calibri"/>
              </a:rPr>
            </a:br>
            <a:r>
              <a:rPr lang="sv" sz="1700" b="1" i="1" dirty="0">
                <a:solidFill>
                  <a:schemeClr val="bg1"/>
                </a:solidFill>
                <a:latin typeface="Calibri"/>
                <a:ea typeface="Calibri"/>
                <a:cs typeface="Calibri"/>
                <a:sym typeface="Calibri"/>
              </a:rPr>
              <a:t>Arbeta nära varandra oavsett om vi är anställda </a:t>
            </a:r>
            <a:br>
              <a:rPr lang="sv" sz="1700" b="1" i="1" dirty="0">
                <a:solidFill>
                  <a:schemeClr val="bg1"/>
                </a:solidFill>
                <a:latin typeface="Calibri"/>
                <a:ea typeface="Calibri"/>
                <a:cs typeface="Calibri"/>
                <a:sym typeface="Calibri"/>
              </a:rPr>
            </a:br>
            <a:r>
              <a:rPr lang="sv" sz="1700" b="1" i="1" dirty="0">
                <a:solidFill>
                  <a:schemeClr val="bg1"/>
                </a:solidFill>
                <a:latin typeface="Calibri"/>
                <a:ea typeface="Calibri"/>
                <a:cs typeface="Calibri"/>
                <a:sym typeface="Calibri"/>
              </a:rPr>
              <a:t>av region eller kommun. </a:t>
            </a:r>
            <a:endParaRPr sz="1700" b="1" dirty="0">
              <a:solidFill>
                <a:schemeClr val="bg1"/>
              </a:solidFill>
              <a:latin typeface="Roboto"/>
              <a:ea typeface="Roboto"/>
              <a:cs typeface="Roboto"/>
              <a:sym typeface="Roboto"/>
            </a:endParaRPr>
          </a:p>
        </p:txBody>
      </p:sp>
      <p:grpSp>
        <p:nvGrpSpPr>
          <p:cNvPr id="10" name="Grupp 9">
            <a:extLst>
              <a:ext uri="{FF2B5EF4-FFF2-40B4-BE49-F238E27FC236}">
                <a16:creationId xmlns:a16="http://schemas.microsoft.com/office/drawing/2014/main" id="{5340B12B-DD1B-0B48-8AB7-E44D171F7A9C}"/>
              </a:ext>
            </a:extLst>
          </p:cNvPr>
          <p:cNvGrpSpPr/>
          <p:nvPr/>
        </p:nvGrpSpPr>
        <p:grpSpPr>
          <a:xfrm>
            <a:off x="-813427" y="3954275"/>
            <a:ext cx="5600580" cy="3939570"/>
            <a:chOff x="-813427" y="3658017"/>
            <a:chExt cx="5600580" cy="3939570"/>
          </a:xfrm>
        </p:grpSpPr>
        <p:pic>
          <p:nvPicPr>
            <p:cNvPr id="11" name="Google Shape;366;p35">
              <a:extLst>
                <a:ext uri="{FF2B5EF4-FFF2-40B4-BE49-F238E27FC236}">
                  <a16:creationId xmlns:a16="http://schemas.microsoft.com/office/drawing/2014/main" id="{B88898E9-DDE2-AE47-835B-0F82C89C3BAC}"/>
                </a:ext>
              </a:extLst>
            </p:cNvPr>
            <p:cNvPicPr preferRelativeResize="0"/>
            <p:nvPr/>
          </p:nvPicPr>
          <p:blipFill rotWithShape="1">
            <a:blip r:embed="rId6">
              <a:alphaModFix/>
            </a:blip>
            <a:srcRect l="347" r="347"/>
            <a:stretch/>
          </p:blipFill>
          <p:spPr>
            <a:xfrm>
              <a:off x="-813427" y="3658017"/>
              <a:ext cx="5600580" cy="3939570"/>
            </a:xfrm>
            <a:prstGeom prst="rect">
              <a:avLst/>
            </a:prstGeom>
            <a:noFill/>
            <a:ln>
              <a:noFill/>
            </a:ln>
          </p:spPr>
        </p:pic>
        <p:sp>
          <p:nvSpPr>
            <p:cNvPr id="12" name="Google Shape;367;p35">
              <a:extLst>
                <a:ext uri="{FF2B5EF4-FFF2-40B4-BE49-F238E27FC236}">
                  <a16:creationId xmlns:a16="http://schemas.microsoft.com/office/drawing/2014/main" id="{DD20363B-1267-B749-B3C9-16AA382E0408}"/>
                </a:ext>
              </a:extLst>
            </p:cNvPr>
            <p:cNvSpPr txBox="1"/>
            <p:nvPr/>
          </p:nvSpPr>
          <p:spPr>
            <a:xfrm>
              <a:off x="959663" y="5302207"/>
              <a:ext cx="2065925" cy="851485"/>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1D9DA3"/>
                  </a:solidFill>
                  <a:latin typeface="Roboto Medium" pitchFamily="2" charset="0"/>
                  <a:ea typeface="Roboto Medium" pitchFamily="2" charset="0"/>
                  <a:cs typeface="Calibri" panose="020F0502020204030204" pitchFamily="34" charset="0"/>
                  <a:sym typeface="Calibri"/>
                </a:rPr>
                <a:t>Chefer om viktiga förutsättningar för god </a:t>
              </a:r>
              <a:br>
                <a:rPr lang="sv-SE" sz="1100" dirty="0">
                  <a:solidFill>
                    <a:srgbClr val="1D9DA3"/>
                  </a:solidFill>
                  <a:latin typeface="Roboto Medium" pitchFamily="2" charset="0"/>
                  <a:ea typeface="Roboto Medium" pitchFamily="2" charset="0"/>
                  <a:cs typeface="Calibri" panose="020F0502020204030204" pitchFamily="34" charset="0"/>
                  <a:sym typeface="Calibri"/>
                </a:rPr>
              </a:br>
              <a:r>
                <a:rPr lang="sv-SE" sz="1100" dirty="0">
                  <a:solidFill>
                    <a:srgbClr val="1D9DA3"/>
                  </a:solidFill>
                  <a:latin typeface="Roboto Medium" pitchFamily="2" charset="0"/>
                  <a:ea typeface="Roboto Medium" pitchFamily="2" charset="0"/>
                  <a:cs typeface="Calibri" panose="020F0502020204030204" pitchFamily="34" charset="0"/>
                  <a:sym typeface="Calibri"/>
                </a:rPr>
                <a:t>och Nära vård</a:t>
              </a:r>
            </a:p>
            <a:p>
              <a:pPr lvl="0" algn="ctr">
                <a:lnSpc>
                  <a:spcPts val="1300"/>
                </a:lnSpc>
              </a:pPr>
              <a:endParaRPr lang="sv-SE" sz="1100" dirty="0">
                <a:solidFill>
                  <a:srgbClr val="1D9DA3"/>
                </a:solidFill>
                <a:latin typeface="Roboto Medium" pitchFamily="2" charset="0"/>
                <a:ea typeface="Roboto Medium" pitchFamily="2" charset="0"/>
                <a:cs typeface="Calibri" panose="020F0502020204030204" pitchFamily="34" charset="0"/>
                <a:sym typeface="Calibri"/>
              </a:endParaRPr>
            </a:p>
          </p:txBody>
        </p:sp>
      </p:grpSp>
      <p:pic>
        <p:nvPicPr>
          <p:cNvPr id="2" name="Bild 18" descr="Bild 18">
            <a:hlinkClick r:id="" action="ppaction://media"/>
            <a:extLst>
              <a:ext uri="{FF2B5EF4-FFF2-40B4-BE49-F238E27FC236}">
                <a16:creationId xmlns:a16="http://schemas.microsoft.com/office/drawing/2014/main" id="{B48BEEAC-E47C-9C4A-97AD-6F244252208F}"/>
              </a:ext>
            </a:extLst>
          </p:cNvPr>
          <p:cNvPicPr>
            <a:picLocks noChangeAspect="1"/>
          </p:cNvPicPr>
          <p:nvPr>
            <a:audioFile r:link="rId1"/>
            <p:extLst>
              <p:ext uri="{DAA4B4D4-6D71-4841-9C94-3DE7FCFB9230}">
                <p14:media xmlns:p14="http://schemas.microsoft.com/office/powerpoint/2010/main" r:embed="rId2">
                  <p14:trim st="1067.2605" end="150.8717"/>
                </p14:media>
              </p:ext>
            </p:extLst>
          </p:nvPr>
        </p:nvPicPr>
        <p:blipFill>
          <a:blip r:embed="rId7"/>
          <a:stretch>
            <a:fillRect/>
          </a:stretch>
        </p:blipFill>
        <p:spPr>
          <a:xfrm>
            <a:off x="11574236" y="151492"/>
            <a:ext cx="421200" cy="421200"/>
          </a:xfrm>
          <a:prstGeom prst="rect">
            <a:avLst/>
          </a:prstGeom>
        </p:spPr>
      </p:pic>
    </p:spTree>
  </p:cSld>
  <p:clrMapOvr>
    <a:masterClrMapping/>
  </p:clrMapOvr>
  <p:transition spd="slow" advClick="0" advTm="303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childTnLst>
                                    <p:animScale>
                                      <p:cBhvr>
                                        <p:cTn id="6" dur="2000" fill="hold"/>
                                        <p:tgtEl>
                                          <p:spTgt spid="8"/>
                                        </p:tgtEl>
                                      </p:cBhvr>
                                      <p:by x="105000" y="105000"/>
                                    </p:animScale>
                                  </p:childTnLst>
                                </p:cTn>
                              </p:par>
                              <p:par>
                                <p:cTn id="7" presetID="1" presetClass="mediacall" presetSubtype="0" fill="hold" nodeType="withEffect">
                                  <p:stCondLst>
                                    <p:cond delay="0"/>
                                  </p:stCondLst>
                                  <p:childTnLst>
                                    <p:cmd type="call" cmd="playFrom(0.0)">
                                      <p:cBhvr>
                                        <p:cTn id="8" dur="28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28180"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BA59"/>
        </a:solidFill>
        <a:effectLst/>
      </p:bgPr>
    </p:bg>
    <p:spTree>
      <p:nvGrpSpPr>
        <p:cNvPr id="1" name="Shape 351"/>
        <p:cNvGrpSpPr/>
        <p:nvPr/>
      </p:nvGrpSpPr>
      <p:grpSpPr>
        <a:xfrm>
          <a:off x="0" y="0"/>
          <a:ext cx="0" cy="0"/>
          <a:chOff x="0" y="0"/>
          <a:chExt cx="0" cy="0"/>
        </a:xfrm>
      </p:grpSpPr>
      <p:sp>
        <p:nvSpPr>
          <p:cNvPr id="352" name="Google Shape;352;p34"/>
          <p:cNvSpPr/>
          <p:nvPr/>
        </p:nvSpPr>
        <p:spPr>
          <a:xfrm rot="-9570567">
            <a:off x="9976160" y="4361686"/>
            <a:ext cx="952142" cy="952142"/>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txBox="1"/>
          <p:nvPr/>
        </p:nvSpPr>
        <p:spPr>
          <a:xfrm>
            <a:off x="836850" y="747025"/>
            <a:ext cx="4670100" cy="322854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2200" dirty="0">
                <a:solidFill>
                  <a:schemeClr val="bg1"/>
                </a:solidFill>
                <a:latin typeface="Roboto"/>
                <a:ea typeface="Roboto"/>
                <a:cs typeface="Roboto"/>
                <a:sym typeface="Roboto"/>
              </a:rPr>
              <a:t>Tydlighet i hur vi ska </a:t>
            </a:r>
            <a:br>
              <a:rPr lang="sv" sz="2200" dirty="0">
                <a:solidFill>
                  <a:schemeClr val="bg1"/>
                </a:solidFill>
                <a:latin typeface="Roboto"/>
                <a:ea typeface="Roboto"/>
                <a:cs typeface="Roboto"/>
                <a:sym typeface="Roboto"/>
              </a:rPr>
            </a:br>
            <a:r>
              <a:rPr lang="sv" sz="2200" dirty="0">
                <a:solidFill>
                  <a:schemeClr val="bg1"/>
                </a:solidFill>
                <a:latin typeface="Roboto"/>
                <a:ea typeface="Roboto"/>
                <a:cs typeface="Roboto"/>
                <a:sym typeface="Roboto"/>
              </a:rPr>
              <a:t>jobba ihop kring invånaren</a:t>
            </a:r>
            <a:endParaRPr sz="2200"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endParaRPr sz="2200" b="1"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r>
              <a:rPr lang="sv" sz="3100" b="1" dirty="0">
                <a:solidFill>
                  <a:schemeClr val="bg1"/>
                </a:solidFill>
                <a:latin typeface="Roboto"/>
                <a:ea typeface="Roboto"/>
                <a:cs typeface="Roboto"/>
                <a:sym typeface="Roboto"/>
              </a:rPr>
              <a:t>Tillit i relationerna &gt;</a:t>
            </a:r>
            <a:endParaRPr sz="3100" b="1"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endParaRPr sz="2200" b="1"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r>
              <a:rPr lang="sv" sz="2200" dirty="0">
                <a:solidFill>
                  <a:schemeClr val="bg1"/>
                </a:solidFill>
                <a:latin typeface="Roboto"/>
                <a:ea typeface="Roboto"/>
                <a:cs typeface="Roboto"/>
                <a:sym typeface="Roboto"/>
              </a:rPr>
              <a:t>En gemensam vision</a:t>
            </a:r>
            <a:endParaRPr sz="2200" dirty="0">
              <a:solidFill>
                <a:schemeClr val="bg1"/>
              </a:solidFill>
              <a:latin typeface="Roboto"/>
              <a:ea typeface="Roboto"/>
              <a:cs typeface="Roboto"/>
              <a:sym typeface="Roboto"/>
            </a:endParaRPr>
          </a:p>
          <a:p>
            <a:pPr marL="0" lvl="0" indent="0" algn="l" rtl="0">
              <a:lnSpc>
                <a:spcPct val="115000"/>
              </a:lnSpc>
              <a:spcBef>
                <a:spcPts val="0"/>
              </a:spcBef>
              <a:spcAft>
                <a:spcPts val="0"/>
              </a:spcAft>
              <a:buNone/>
            </a:pPr>
            <a:endParaRPr sz="3100" b="1" dirty="0">
              <a:solidFill>
                <a:schemeClr val="bg1"/>
              </a:solidFill>
              <a:latin typeface="Roboto"/>
              <a:ea typeface="Roboto"/>
              <a:cs typeface="Roboto"/>
              <a:sym typeface="Roboto"/>
            </a:endParaRPr>
          </a:p>
        </p:txBody>
      </p:sp>
      <p:pic>
        <p:nvPicPr>
          <p:cNvPr id="9" name="Google Shape;370;p35">
            <a:extLst>
              <a:ext uri="{FF2B5EF4-FFF2-40B4-BE49-F238E27FC236}">
                <a16:creationId xmlns:a16="http://schemas.microsoft.com/office/drawing/2014/main" id="{E0FA20D7-405E-FC4B-B042-59F545A8CD1A}"/>
              </a:ext>
            </a:extLst>
          </p:cNvPr>
          <p:cNvPicPr preferRelativeResize="0"/>
          <p:nvPr/>
        </p:nvPicPr>
        <p:blipFill rotWithShape="1">
          <a:blip r:embed="rId5"/>
          <a:srcRect l="22560" r="10318"/>
          <a:stretch/>
        </p:blipFill>
        <p:spPr>
          <a:xfrm>
            <a:off x="6193101" y="1611418"/>
            <a:ext cx="6461701" cy="6738775"/>
          </a:xfrm>
          <a:prstGeom prst="rect">
            <a:avLst/>
          </a:prstGeom>
          <a:noFill/>
          <a:ln>
            <a:noFill/>
          </a:ln>
        </p:spPr>
      </p:pic>
      <p:sp>
        <p:nvSpPr>
          <p:cNvPr id="10" name="Google Shape;357;p34">
            <a:extLst>
              <a:ext uri="{FF2B5EF4-FFF2-40B4-BE49-F238E27FC236}">
                <a16:creationId xmlns:a16="http://schemas.microsoft.com/office/drawing/2014/main" id="{5CD4810F-33D5-1742-B51A-6BB0D2385216}"/>
              </a:ext>
            </a:extLst>
          </p:cNvPr>
          <p:cNvSpPr/>
          <p:nvPr/>
        </p:nvSpPr>
        <p:spPr>
          <a:xfrm>
            <a:off x="6715043" y="1156000"/>
            <a:ext cx="3767700" cy="3730800"/>
          </a:xfrm>
          <a:prstGeom prst="wedgeEllipseCallout">
            <a:avLst>
              <a:gd name="adj1" fmla="val -53820"/>
              <a:gd name="adj2" fmla="val 39667"/>
            </a:avLst>
          </a:prstGeom>
          <a:solidFill>
            <a:srgbClr val="1D9DA3"/>
          </a:solidFill>
          <a:ln w="114300" cap="flat" cmpd="sng">
            <a:solidFill>
              <a:srgbClr val="1D9DA3"/>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sv" sz="1700" b="1" i="1" dirty="0">
                <a:solidFill>
                  <a:schemeClr val="bg1"/>
                </a:solidFill>
                <a:latin typeface="Calibri"/>
                <a:ea typeface="Calibri"/>
                <a:cs typeface="Calibri"/>
                <a:sym typeface="Calibri"/>
              </a:rPr>
              <a:t>Ett exempel på tillit </a:t>
            </a:r>
            <a:endParaRPr sz="1700" b="1" i="1" dirty="0">
              <a:solidFill>
                <a:schemeClr val="bg1"/>
              </a:solidFill>
              <a:latin typeface="Calibri"/>
              <a:ea typeface="Calibri"/>
              <a:cs typeface="Calibri"/>
              <a:sym typeface="Calibri"/>
            </a:endParaRPr>
          </a:p>
          <a:p>
            <a:pPr marL="0" lvl="0" indent="0" algn="ctr" rtl="0">
              <a:spcBef>
                <a:spcPts val="0"/>
              </a:spcBef>
              <a:spcAft>
                <a:spcPts val="0"/>
              </a:spcAft>
              <a:buNone/>
            </a:pPr>
            <a:r>
              <a:rPr lang="sv" sz="1700" b="1" i="1" dirty="0">
                <a:solidFill>
                  <a:schemeClr val="bg1"/>
                </a:solidFill>
                <a:latin typeface="Calibri"/>
                <a:ea typeface="Calibri"/>
                <a:cs typeface="Calibri"/>
                <a:sym typeface="Calibri"/>
              </a:rPr>
              <a:t>är arbetet som gjorts tillsammans under pandemin, där vi sträckt </a:t>
            </a:r>
            <a:br>
              <a:rPr lang="sv" sz="1700" b="1" i="1" dirty="0">
                <a:solidFill>
                  <a:schemeClr val="bg1"/>
                </a:solidFill>
                <a:latin typeface="Calibri"/>
                <a:ea typeface="Calibri"/>
                <a:cs typeface="Calibri"/>
                <a:sym typeface="Calibri"/>
              </a:rPr>
            </a:br>
            <a:r>
              <a:rPr lang="sv" sz="1700" b="1" i="1" dirty="0">
                <a:solidFill>
                  <a:schemeClr val="bg1"/>
                </a:solidFill>
                <a:latin typeface="Calibri"/>
                <a:ea typeface="Calibri"/>
                <a:cs typeface="Calibri"/>
                <a:sym typeface="Calibri"/>
              </a:rPr>
              <a:t>ut handen till varann.</a:t>
            </a:r>
            <a:endParaRPr sz="1700" b="1" i="1" dirty="0">
              <a:solidFill>
                <a:schemeClr val="bg1"/>
              </a:solidFill>
              <a:latin typeface="Calibri"/>
              <a:ea typeface="Calibri"/>
              <a:cs typeface="Calibri"/>
              <a:sym typeface="Calibri"/>
            </a:endParaRPr>
          </a:p>
          <a:p>
            <a:pPr marL="0" lvl="0" indent="0" algn="ctr" rtl="0">
              <a:spcBef>
                <a:spcPts val="0"/>
              </a:spcBef>
              <a:spcAft>
                <a:spcPts val="0"/>
              </a:spcAft>
              <a:buNone/>
            </a:pPr>
            <a:endParaRPr sz="1700" b="1" i="1" dirty="0">
              <a:solidFill>
                <a:schemeClr val="bg1"/>
              </a:solidFill>
              <a:latin typeface="Calibri"/>
              <a:ea typeface="Calibri"/>
              <a:cs typeface="Calibri"/>
              <a:sym typeface="Calibri"/>
            </a:endParaRPr>
          </a:p>
          <a:p>
            <a:pPr marL="0" lvl="0" indent="0" algn="ctr" rtl="0">
              <a:spcBef>
                <a:spcPts val="0"/>
              </a:spcBef>
              <a:spcAft>
                <a:spcPts val="0"/>
              </a:spcAft>
              <a:buNone/>
            </a:pPr>
            <a:r>
              <a:rPr lang="sv" sz="1700" b="1" i="1" dirty="0">
                <a:solidFill>
                  <a:schemeClr val="bg1"/>
                </a:solidFill>
                <a:latin typeface="Calibri"/>
                <a:ea typeface="Calibri"/>
                <a:cs typeface="Calibri"/>
                <a:sym typeface="Calibri"/>
              </a:rPr>
              <a:t> Vi har inte bromsats av uppdragsbeskrivningar, </a:t>
            </a:r>
            <a:br>
              <a:rPr lang="sv" sz="1700" b="1" i="1" dirty="0">
                <a:solidFill>
                  <a:schemeClr val="bg1"/>
                </a:solidFill>
                <a:latin typeface="Calibri"/>
                <a:ea typeface="Calibri"/>
                <a:cs typeface="Calibri"/>
                <a:sym typeface="Calibri"/>
              </a:rPr>
            </a:br>
            <a:r>
              <a:rPr lang="sv" sz="1700" b="1" i="1" dirty="0">
                <a:solidFill>
                  <a:schemeClr val="bg1"/>
                </a:solidFill>
                <a:latin typeface="Calibri"/>
                <a:ea typeface="Calibri"/>
                <a:cs typeface="Calibri"/>
                <a:sym typeface="Calibri"/>
              </a:rPr>
              <a:t>vi har sett till behov. </a:t>
            </a:r>
            <a:endParaRPr sz="1700" b="1" i="1" dirty="0">
              <a:solidFill>
                <a:schemeClr val="bg1"/>
              </a:solidFill>
              <a:latin typeface="Calibri"/>
              <a:ea typeface="Calibri"/>
              <a:cs typeface="Calibri"/>
              <a:sym typeface="Calibri"/>
            </a:endParaRPr>
          </a:p>
        </p:txBody>
      </p:sp>
      <p:grpSp>
        <p:nvGrpSpPr>
          <p:cNvPr id="11" name="Grupp 10">
            <a:extLst>
              <a:ext uri="{FF2B5EF4-FFF2-40B4-BE49-F238E27FC236}">
                <a16:creationId xmlns:a16="http://schemas.microsoft.com/office/drawing/2014/main" id="{0AE1D8CA-2406-8B4B-A951-8CB9441690B8}"/>
              </a:ext>
            </a:extLst>
          </p:cNvPr>
          <p:cNvGrpSpPr/>
          <p:nvPr/>
        </p:nvGrpSpPr>
        <p:grpSpPr>
          <a:xfrm>
            <a:off x="-813427" y="3954275"/>
            <a:ext cx="5600580" cy="3939570"/>
            <a:chOff x="-813427" y="3658017"/>
            <a:chExt cx="5600580" cy="3939570"/>
          </a:xfrm>
        </p:grpSpPr>
        <p:pic>
          <p:nvPicPr>
            <p:cNvPr id="15" name="Google Shape;366;p35">
              <a:extLst>
                <a:ext uri="{FF2B5EF4-FFF2-40B4-BE49-F238E27FC236}">
                  <a16:creationId xmlns:a16="http://schemas.microsoft.com/office/drawing/2014/main" id="{4768B571-2D3A-014D-B836-BAFAD4219095}"/>
                </a:ext>
              </a:extLst>
            </p:cNvPr>
            <p:cNvPicPr preferRelativeResize="0"/>
            <p:nvPr/>
          </p:nvPicPr>
          <p:blipFill rotWithShape="1">
            <a:blip r:embed="rId6">
              <a:alphaModFix/>
            </a:blip>
            <a:srcRect l="347" r="347"/>
            <a:stretch/>
          </p:blipFill>
          <p:spPr>
            <a:xfrm>
              <a:off x="-813427" y="3658017"/>
              <a:ext cx="5600580" cy="3939570"/>
            </a:xfrm>
            <a:prstGeom prst="rect">
              <a:avLst/>
            </a:prstGeom>
            <a:noFill/>
            <a:ln>
              <a:noFill/>
            </a:ln>
          </p:spPr>
        </p:pic>
        <p:sp>
          <p:nvSpPr>
            <p:cNvPr id="16" name="Google Shape;367;p35">
              <a:extLst>
                <a:ext uri="{FF2B5EF4-FFF2-40B4-BE49-F238E27FC236}">
                  <a16:creationId xmlns:a16="http://schemas.microsoft.com/office/drawing/2014/main" id="{615B68B7-D0CB-C848-993C-47A2D5EE42C0}"/>
                </a:ext>
              </a:extLst>
            </p:cNvPr>
            <p:cNvSpPr txBox="1"/>
            <p:nvPr/>
          </p:nvSpPr>
          <p:spPr>
            <a:xfrm>
              <a:off x="959663" y="5302207"/>
              <a:ext cx="2065925" cy="851485"/>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1D9DA3"/>
                  </a:solidFill>
                  <a:latin typeface="Roboto Medium" pitchFamily="2" charset="0"/>
                  <a:ea typeface="Roboto Medium" pitchFamily="2" charset="0"/>
                  <a:cs typeface="Calibri" panose="020F0502020204030204" pitchFamily="34" charset="0"/>
                  <a:sym typeface="Calibri"/>
                </a:rPr>
                <a:t>Chefer om viktiga förutsättningar för god </a:t>
              </a:r>
              <a:br>
                <a:rPr lang="sv-SE" sz="1100" dirty="0">
                  <a:solidFill>
                    <a:srgbClr val="1D9DA3"/>
                  </a:solidFill>
                  <a:latin typeface="Roboto Medium" pitchFamily="2" charset="0"/>
                  <a:ea typeface="Roboto Medium" pitchFamily="2" charset="0"/>
                  <a:cs typeface="Calibri" panose="020F0502020204030204" pitchFamily="34" charset="0"/>
                  <a:sym typeface="Calibri"/>
                </a:rPr>
              </a:br>
              <a:r>
                <a:rPr lang="sv-SE" sz="1100" dirty="0">
                  <a:solidFill>
                    <a:srgbClr val="1D9DA3"/>
                  </a:solidFill>
                  <a:latin typeface="Roboto Medium" pitchFamily="2" charset="0"/>
                  <a:ea typeface="Roboto Medium" pitchFamily="2" charset="0"/>
                  <a:cs typeface="Calibri" panose="020F0502020204030204" pitchFamily="34" charset="0"/>
                  <a:sym typeface="Calibri"/>
                </a:rPr>
                <a:t>och Nära vård</a:t>
              </a:r>
            </a:p>
            <a:p>
              <a:pPr lvl="0" algn="ctr">
                <a:lnSpc>
                  <a:spcPts val="1300"/>
                </a:lnSpc>
              </a:pPr>
              <a:endParaRPr lang="sv-SE" sz="1100" dirty="0">
                <a:solidFill>
                  <a:srgbClr val="1D9DA3"/>
                </a:solidFill>
                <a:latin typeface="Roboto Medium" pitchFamily="2" charset="0"/>
                <a:ea typeface="Roboto Medium" pitchFamily="2" charset="0"/>
                <a:cs typeface="Calibri" panose="020F0502020204030204" pitchFamily="34" charset="0"/>
                <a:sym typeface="Calibri"/>
              </a:endParaRPr>
            </a:p>
          </p:txBody>
        </p:sp>
      </p:grpSp>
      <p:pic>
        <p:nvPicPr>
          <p:cNvPr id="2" name="Bild 19" descr="Bild 19">
            <a:hlinkClick r:id="" action="ppaction://media"/>
            <a:extLst>
              <a:ext uri="{FF2B5EF4-FFF2-40B4-BE49-F238E27FC236}">
                <a16:creationId xmlns:a16="http://schemas.microsoft.com/office/drawing/2014/main" id="{4956EF45-7C27-B846-866A-8B6BBB046B31}"/>
              </a:ext>
            </a:extLst>
          </p:cNvPr>
          <p:cNvPicPr>
            <a:picLocks noChangeAspect="1"/>
          </p:cNvPicPr>
          <p:nvPr>
            <a:audioFile r:link="rId1"/>
            <p:extLst>
              <p:ext uri="{DAA4B4D4-6D71-4841-9C94-3DE7FCFB9230}">
                <p14:media xmlns:p14="http://schemas.microsoft.com/office/powerpoint/2010/main" r:embed="rId2">
                  <p14:trim st="856.1238" end="1038.0501"/>
                </p14:media>
              </p:ext>
            </p:extLst>
          </p:nvPr>
        </p:nvPicPr>
        <p:blipFill>
          <a:blip r:embed="rId7"/>
          <a:stretch>
            <a:fillRect/>
          </a:stretch>
        </p:blipFill>
        <p:spPr>
          <a:xfrm>
            <a:off x="11603263" y="166006"/>
            <a:ext cx="421200" cy="421200"/>
          </a:xfrm>
          <a:prstGeom prst="rect">
            <a:avLst/>
          </a:prstGeom>
        </p:spPr>
      </p:pic>
    </p:spTree>
  </p:cSld>
  <p:clrMapOvr>
    <a:masterClrMapping/>
  </p:clrMapOvr>
  <p:transition spd="slow" advClick="0" advTm="541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childTnLst>
                                    <p:animScale>
                                      <p:cBhvr>
                                        <p:cTn id="6" dur="2000" fill="hold"/>
                                        <p:tgtEl>
                                          <p:spTgt spid="9"/>
                                        </p:tgtEl>
                                      </p:cBhvr>
                                      <p:by x="105000" y="105000"/>
                                    </p:animScale>
                                  </p:childTnLst>
                                </p:cTn>
                              </p:par>
                              <p:par>
                                <p:cTn id="7" presetID="1" presetClass="mediacall" presetSubtype="0" fill="hold" nodeType="withEffect">
                                  <p:stCondLst>
                                    <p:cond delay="0"/>
                                  </p:stCondLst>
                                  <p:childTnLst>
                                    <p:cmd type="call" cmd="playFrom(0.0)">
                                      <p:cBhvr>
                                        <p:cTn id="8" dur="51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52081"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AF4F"/>
        </a:solidFill>
        <a:effectLst/>
      </p:bgPr>
    </p:bg>
    <p:spTree>
      <p:nvGrpSpPr>
        <p:cNvPr id="1" name="Shape 362"/>
        <p:cNvGrpSpPr/>
        <p:nvPr/>
      </p:nvGrpSpPr>
      <p:grpSpPr>
        <a:xfrm>
          <a:off x="0" y="0"/>
          <a:ext cx="0" cy="0"/>
          <a:chOff x="0" y="0"/>
          <a:chExt cx="0" cy="0"/>
        </a:xfrm>
      </p:grpSpPr>
      <p:sp>
        <p:nvSpPr>
          <p:cNvPr id="363" name="Google Shape;363;p35"/>
          <p:cNvSpPr txBox="1"/>
          <p:nvPr/>
        </p:nvSpPr>
        <p:spPr>
          <a:xfrm>
            <a:off x="836850" y="747025"/>
            <a:ext cx="4670100" cy="7332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3100" b="1" dirty="0">
                <a:solidFill>
                  <a:schemeClr val="bg1"/>
                </a:solidFill>
                <a:latin typeface="Roboto"/>
                <a:ea typeface="Roboto"/>
                <a:cs typeface="Roboto"/>
                <a:sym typeface="Roboto"/>
              </a:rPr>
              <a:t>En gemensam vision</a:t>
            </a:r>
            <a:endParaRPr sz="2200" dirty="0">
              <a:solidFill>
                <a:schemeClr val="bg1"/>
              </a:solidFill>
              <a:latin typeface="Roboto"/>
              <a:ea typeface="Roboto"/>
              <a:cs typeface="Roboto"/>
              <a:sym typeface="Roboto"/>
            </a:endParaRPr>
          </a:p>
        </p:txBody>
      </p:sp>
      <p:sp>
        <p:nvSpPr>
          <p:cNvPr id="364" name="Google Shape;364;p35"/>
          <p:cNvSpPr/>
          <p:nvPr/>
        </p:nvSpPr>
        <p:spPr>
          <a:xfrm>
            <a:off x="10517824" y="2370425"/>
            <a:ext cx="1674300" cy="1819500"/>
          </a:xfrm>
          <a:prstGeom prst="rect">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p:nvPr/>
        </p:nvSpPr>
        <p:spPr>
          <a:xfrm rot="-9571101">
            <a:off x="9528588" y="732139"/>
            <a:ext cx="1811623" cy="1811623"/>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5"/>
          <p:cNvSpPr/>
          <p:nvPr/>
        </p:nvSpPr>
        <p:spPr>
          <a:xfrm>
            <a:off x="6629950" y="2085100"/>
            <a:ext cx="1026300" cy="1384500"/>
          </a:xfrm>
          <a:prstGeom prst="rect">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txBox="1"/>
          <p:nvPr/>
        </p:nvSpPr>
        <p:spPr>
          <a:xfrm>
            <a:off x="852400" y="1661425"/>
            <a:ext cx="6461700" cy="3508623"/>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v" sz="1800" b="1" i="1" dirty="0">
                <a:solidFill>
                  <a:schemeClr val="bg1"/>
                </a:solidFill>
                <a:highlight>
                  <a:srgbClr val="1D9DA3"/>
                </a:highlight>
                <a:latin typeface="Calibri"/>
                <a:ea typeface="Calibri"/>
                <a:cs typeface="Calibri"/>
                <a:sym typeface="Calibri"/>
              </a:rPr>
              <a:t>“Ju fler samtal vi har desto mer ser vi behovet av att finnas i ett sammanhang där alla arbetar mot samma mål. Men låt det även synas vid prioritering av resurser att vi vill satsa på Nära vård. </a:t>
            </a:r>
            <a:endParaRPr sz="1800" b="1" i="1" dirty="0">
              <a:solidFill>
                <a:schemeClr val="bg1"/>
              </a:solidFill>
              <a:highlight>
                <a:srgbClr val="1D9DA3"/>
              </a:highlight>
              <a:latin typeface="Calibri"/>
              <a:ea typeface="Calibri"/>
              <a:cs typeface="Calibri"/>
              <a:sym typeface="Calibri"/>
            </a:endParaRPr>
          </a:p>
          <a:p>
            <a:pPr marL="0" lvl="0" indent="0" algn="l" rtl="0">
              <a:lnSpc>
                <a:spcPct val="150000"/>
              </a:lnSpc>
              <a:spcBef>
                <a:spcPts val="0"/>
              </a:spcBef>
              <a:spcAft>
                <a:spcPts val="0"/>
              </a:spcAft>
              <a:buNone/>
            </a:pPr>
            <a:endParaRPr sz="1800" b="1" i="1" dirty="0">
              <a:solidFill>
                <a:schemeClr val="bg1"/>
              </a:solidFill>
              <a:highlight>
                <a:srgbClr val="1D9DA3"/>
              </a:highlight>
              <a:latin typeface="Calibri"/>
              <a:ea typeface="Calibri"/>
              <a:cs typeface="Calibri"/>
              <a:sym typeface="Calibri"/>
            </a:endParaRPr>
          </a:p>
          <a:p>
            <a:pPr marL="0" lvl="0" indent="0" algn="l" rtl="0">
              <a:lnSpc>
                <a:spcPct val="150000"/>
              </a:lnSpc>
              <a:spcBef>
                <a:spcPts val="0"/>
              </a:spcBef>
              <a:spcAft>
                <a:spcPts val="0"/>
              </a:spcAft>
              <a:buNone/>
            </a:pPr>
            <a:r>
              <a:rPr lang="sv" sz="1800" b="1" i="1" dirty="0">
                <a:solidFill>
                  <a:schemeClr val="bg1"/>
                </a:solidFill>
                <a:highlight>
                  <a:srgbClr val="1D9DA3"/>
                </a:highlight>
                <a:latin typeface="Calibri"/>
                <a:ea typeface="Calibri"/>
                <a:cs typeface="Calibri"/>
                <a:sym typeface="Calibri"/>
              </a:rPr>
              <a:t>Vi är redan inne och gör omställningen, vi kommer få skruva, förenkla och förbättra på resan, men vi är på väg.” </a:t>
            </a:r>
            <a:endParaRPr sz="1800" b="1" i="1" dirty="0">
              <a:solidFill>
                <a:schemeClr val="bg1"/>
              </a:solidFill>
              <a:highlight>
                <a:srgbClr val="1D9DA3"/>
              </a:highlight>
              <a:latin typeface="Calibri"/>
              <a:ea typeface="Calibri"/>
              <a:cs typeface="Calibri"/>
              <a:sym typeface="Calibri"/>
            </a:endParaRPr>
          </a:p>
          <a:p>
            <a:pPr marL="0" lvl="0" indent="0" algn="l" rtl="0">
              <a:lnSpc>
                <a:spcPct val="150000"/>
              </a:lnSpc>
              <a:spcBef>
                <a:spcPts val="0"/>
              </a:spcBef>
              <a:spcAft>
                <a:spcPts val="0"/>
              </a:spcAft>
              <a:buNone/>
            </a:pPr>
            <a:endParaRPr sz="1800" b="1" i="1" dirty="0">
              <a:solidFill>
                <a:schemeClr val="bg1"/>
              </a:solidFill>
              <a:highlight>
                <a:srgbClr val="1D9DA3"/>
              </a:highlight>
              <a:latin typeface="Calibri"/>
              <a:ea typeface="Calibri"/>
              <a:cs typeface="Calibri"/>
              <a:sym typeface="Calibri"/>
            </a:endParaRPr>
          </a:p>
          <a:p>
            <a:pPr marL="0" lvl="0" indent="0" algn="l" rtl="0">
              <a:lnSpc>
                <a:spcPct val="150000"/>
              </a:lnSpc>
              <a:spcBef>
                <a:spcPts val="0"/>
              </a:spcBef>
              <a:spcAft>
                <a:spcPts val="0"/>
              </a:spcAft>
              <a:buNone/>
            </a:pPr>
            <a:endParaRPr sz="1800" b="1" i="1" dirty="0">
              <a:solidFill>
                <a:schemeClr val="bg1"/>
              </a:solidFill>
              <a:highlight>
                <a:srgbClr val="1D9DA3"/>
              </a:highlight>
              <a:latin typeface="Calibri"/>
              <a:ea typeface="Calibri"/>
              <a:cs typeface="Calibri"/>
              <a:sym typeface="Calibri"/>
            </a:endParaRPr>
          </a:p>
        </p:txBody>
      </p:sp>
      <p:pic>
        <p:nvPicPr>
          <p:cNvPr id="370" name="Google Shape;370;p35"/>
          <p:cNvPicPr preferRelativeResize="0"/>
          <p:nvPr/>
        </p:nvPicPr>
        <p:blipFill rotWithShape="1">
          <a:blip r:embed="rId5"/>
          <a:srcRect l="22560" r="10318"/>
          <a:stretch/>
        </p:blipFill>
        <p:spPr>
          <a:xfrm>
            <a:off x="6193101" y="1611418"/>
            <a:ext cx="6461701" cy="6738775"/>
          </a:xfrm>
          <a:prstGeom prst="rect">
            <a:avLst/>
          </a:prstGeom>
          <a:noFill/>
          <a:ln>
            <a:noFill/>
          </a:ln>
        </p:spPr>
      </p:pic>
      <p:pic>
        <p:nvPicPr>
          <p:cNvPr id="2" name="Ny inspelning 7" descr="Ny inspelning 7">
            <a:hlinkClick r:id="" action="ppaction://media"/>
            <a:extLst>
              <a:ext uri="{FF2B5EF4-FFF2-40B4-BE49-F238E27FC236}">
                <a16:creationId xmlns:a16="http://schemas.microsoft.com/office/drawing/2014/main" id="{3815D814-6693-FD4C-88DF-FEC3379AF729}"/>
              </a:ext>
            </a:extLst>
          </p:cNvPr>
          <p:cNvPicPr>
            <a:picLocks noChangeAspect="1"/>
          </p:cNvPicPr>
          <p:nvPr>
            <a:audioFile r:link="rId1"/>
            <p:extLst>
              <p:ext uri="{DAA4B4D4-6D71-4841-9C94-3DE7FCFB9230}">
                <p14:media xmlns:p14="http://schemas.microsoft.com/office/powerpoint/2010/main" r:embed="rId2">
                  <p14:trim end="231.2118"/>
                </p14:media>
              </p:ext>
            </p:extLst>
          </p:nvPr>
        </p:nvPicPr>
        <p:blipFill>
          <a:blip r:embed="rId6"/>
          <a:stretch>
            <a:fillRect/>
          </a:stretch>
        </p:blipFill>
        <p:spPr>
          <a:xfrm>
            <a:off x="11638280" y="132520"/>
            <a:ext cx="421200" cy="421200"/>
          </a:xfrm>
          <a:prstGeom prst="rect">
            <a:avLst/>
          </a:prstGeom>
        </p:spPr>
      </p:pic>
      <p:grpSp>
        <p:nvGrpSpPr>
          <p:cNvPr id="12" name="Grupp 11">
            <a:extLst>
              <a:ext uri="{FF2B5EF4-FFF2-40B4-BE49-F238E27FC236}">
                <a16:creationId xmlns:a16="http://schemas.microsoft.com/office/drawing/2014/main" id="{2DC5876C-8CA7-2F49-B838-A95CB309FEE3}"/>
              </a:ext>
            </a:extLst>
          </p:cNvPr>
          <p:cNvGrpSpPr/>
          <p:nvPr/>
        </p:nvGrpSpPr>
        <p:grpSpPr>
          <a:xfrm>
            <a:off x="-813427" y="3954275"/>
            <a:ext cx="5600580" cy="3939570"/>
            <a:chOff x="-813427" y="3658017"/>
            <a:chExt cx="5600580" cy="3939570"/>
          </a:xfrm>
        </p:grpSpPr>
        <p:pic>
          <p:nvPicPr>
            <p:cNvPr id="13" name="Google Shape;366;p35">
              <a:extLst>
                <a:ext uri="{FF2B5EF4-FFF2-40B4-BE49-F238E27FC236}">
                  <a16:creationId xmlns:a16="http://schemas.microsoft.com/office/drawing/2014/main" id="{F5A9A0C2-3974-2B45-8001-03963388B9EC}"/>
                </a:ext>
              </a:extLst>
            </p:cNvPr>
            <p:cNvPicPr preferRelativeResize="0"/>
            <p:nvPr/>
          </p:nvPicPr>
          <p:blipFill rotWithShape="1">
            <a:blip r:embed="rId7">
              <a:alphaModFix/>
            </a:blip>
            <a:srcRect l="347" r="347"/>
            <a:stretch/>
          </p:blipFill>
          <p:spPr>
            <a:xfrm>
              <a:off x="-813427" y="3658017"/>
              <a:ext cx="5600580" cy="3939570"/>
            </a:xfrm>
            <a:prstGeom prst="rect">
              <a:avLst/>
            </a:prstGeom>
            <a:noFill/>
            <a:ln>
              <a:noFill/>
            </a:ln>
          </p:spPr>
        </p:pic>
        <p:sp>
          <p:nvSpPr>
            <p:cNvPr id="14" name="Google Shape;367;p35">
              <a:extLst>
                <a:ext uri="{FF2B5EF4-FFF2-40B4-BE49-F238E27FC236}">
                  <a16:creationId xmlns:a16="http://schemas.microsoft.com/office/drawing/2014/main" id="{1467E9BC-75E9-B441-AF69-E888C4C1ED81}"/>
                </a:ext>
              </a:extLst>
            </p:cNvPr>
            <p:cNvSpPr txBox="1"/>
            <p:nvPr/>
          </p:nvSpPr>
          <p:spPr>
            <a:xfrm>
              <a:off x="959663" y="5302207"/>
              <a:ext cx="2065925" cy="851485"/>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1D9DA3"/>
                  </a:solidFill>
                  <a:latin typeface="Roboto Medium" pitchFamily="2" charset="0"/>
                  <a:ea typeface="Roboto Medium" pitchFamily="2" charset="0"/>
                  <a:cs typeface="Calibri" panose="020F0502020204030204" pitchFamily="34" charset="0"/>
                  <a:sym typeface="Calibri"/>
                </a:rPr>
                <a:t>Chefer om viktiga förutsättningar för god </a:t>
              </a:r>
              <a:br>
                <a:rPr lang="sv-SE" sz="1100" dirty="0">
                  <a:solidFill>
                    <a:srgbClr val="1D9DA3"/>
                  </a:solidFill>
                  <a:latin typeface="Roboto Medium" pitchFamily="2" charset="0"/>
                  <a:ea typeface="Roboto Medium" pitchFamily="2" charset="0"/>
                  <a:cs typeface="Calibri" panose="020F0502020204030204" pitchFamily="34" charset="0"/>
                  <a:sym typeface="Calibri"/>
                </a:rPr>
              </a:br>
              <a:r>
                <a:rPr lang="sv-SE" sz="1100" dirty="0">
                  <a:solidFill>
                    <a:srgbClr val="1D9DA3"/>
                  </a:solidFill>
                  <a:latin typeface="Roboto Medium" pitchFamily="2" charset="0"/>
                  <a:ea typeface="Roboto Medium" pitchFamily="2" charset="0"/>
                  <a:cs typeface="Calibri" panose="020F0502020204030204" pitchFamily="34" charset="0"/>
                  <a:sym typeface="Calibri"/>
                </a:rPr>
                <a:t>och Nära vård</a:t>
              </a:r>
            </a:p>
            <a:p>
              <a:pPr lvl="0" algn="ctr">
                <a:lnSpc>
                  <a:spcPts val="1300"/>
                </a:lnSpc>
              </a:pPr>
              <a:endParaRPr lang="sv-SE" sz="1100" dirty="0">
                <a:solidFill>
                  <a:srgbClr val="1D9DA3"/>
                </a:solidFill>
                <a:latin typeface="Roboto Medium" pitchFamily="2" charset="0"/>
                <a:ea typeface="Roboto Medium" pitchFamily="2" charset="0"/>
                <a:cs typeface="Calibri" panose="020F0502020204030204" pitchFamily="34" charset="0"/>
                <a:sym typeface="Calibri"/>
              </a:endParaRPr>
            </a:p>
          </p:txBody>
        </p:sp>
      </p:grpSp>
    </p:spTree>
  </p:cSld>
  <p:clrMapOvr>
    <a:masterClrMapping/>
  </p:clrMapOvr>
  <p:transition spd="slow" advClick="0" advTm="257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68" fill="hold"/>
                                        <p:tgtEl>
                                          <p:spTgt spid="2"/>
                                        </p:tgtEl>
                                      </p:cBhvr>
                                    </p:cmd>
                                  </p:childTnLst>
                                </p:cTn>
                              </p:par>
                              <p:par>
                                <p:cTn id="7" presetID="10" presetClass="entr" presetSubtype="0" repeatCount="0" fill="hold" grpId="0" nodeType="withEffect">
                                  <p:stCondLst>
                                    <p:cond delay="500"/>
                                  </p:stCondLst>
                                  <p:iterate type="wd">
                                    <p:tmPct val="10000"/>
                                  </p:iterate>
                                  <p:childTnLst>
                                    <p:set>
                                      <p:cBhvr>
                                        <p:cTn id="8" dur="1" fill="hold">
                                          <p:stCondLst>
                                            <p:cond delay="0"/>
                                          </p:stCondLst>
                                        </p:cTn>
                                        <p:tgtEl>
                                          <p:spTgt spid="369"/>
                                        </p:tgtEl>
                                        <p:attrNameLst>
                                          <p:attrName>style.visibility</p:attrName>
                                        </p:attrNameLst>
                                      </p:cBhvr>
                                      <p:to>
                                        <p:strVal val="visible"/>
                                      </p:to>
                                    </p:set>
                                    <p:animEffect transition="in" filter="fade">
                                      <p:cBhvr>
                                        <p:cTn id="9" dur="3100"/>
                                        <p:tgtEl>
                                          <p:spTgt spid="369"/>
                                        </p:tgtEl>
                                      </p:cBhvr>
                                    </p:animEffect>
                                  </p:childTnLst>
                                </p:cTn>
                              </p:par>
                              <p:par>
                                <p:cTn id="10" presetID="6" presetClass="emph" presetSubtype="0" repeatCount="indefinite" accel="50000" decel="50000" autoRev="1" fill="hold" nodeType="withEffect">
                                  <p:stCondLst>
                                    <p:cond delay="0"/>
                                  </p:stCondLst>
                                  <p:childTnLst>
                                    <p:animScale>
                                      <p:cBhvr>
                                        <p:cTn id="11" dur="2000" fill="hold"/>
                                        <p:tgtEl>
                                          <p:spTgt spid="370"/>
                                        </p:tgtEl>
                                      </p:cBhvr>
                                      <p:by x="105000" y="105000"/>
                                    </p:animScale>
                                  </p:childTnLst>
                                </p:cTn>
                              </p:par>
                              <p:par>
                                <p:cTn id="12" presetID="26" presetClass="emph" presetSubtype="0" repeatCount="indefinite" fill="hold" grpId="1" nodeType="withEffect">
                                  <p:stCondLst>
                                    <p:cond delay="0"/>
                                  </p:stCondLst>
                                  <p:childTnLst>
                                    <p:animEffect transition="out" filter="fade">
                                      <p:cBhvr>
                                        <p:cTn id="13" dur="3000" tmFilter="0, 0; .2, .5; .8, .5; 1, 0"/>
                                        <p:tgtEl>
                                          <p:spTgt spid="365"/>
                                        </p:tgtEl>
                                      </p:cBhvr>
                                    </p:animEffect>
                                    <p:animScale>
                                      <p:cBhvr>
                                        <p:cTn id="14" dur="1500" autoRev="1" fill="hold"/>
                                        <p:tgtEl>
                                          <p:spTgt spid="36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65" grpId="1" animBg="1"/>
      <p:bldP spid="369" grpId="0"/>
    </p:bldLst>
  </p:timing>
  <p:extLst>
    <p:ext uri="{E180D4A7-C9FB-4DFB-919C-405C955672EB}">
      <p14:showEvtLst xmlns:p14="http://schemas.microsoft.com/office/powerpoint/2010/main">
        <p14:playEvt time="8" objId="2"/>
        <p14:stopEvt time="2409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
        <p:cNvGrpSpPr/>
        <p:nvPr/>
      </p:nvGrpSpPr>
      <p:grpSpPr>
        <a:xfrm>
          <a:off x="0" y="0"/>
          <a:ext cx="0" cy="0"/>
          <a:chOff x="0" y="0"/>
          <a:chExt cx="0" cy="0"/>
        </a:xfrm>
      </p:grpSpPr>
      <p:pic>
        <p:nvPicPr>
          <p:cNvPr id="3" name="Bild 3 (1)" descr="Bild 3 (1)">
            <a:hlinkClick r:id="" action="ppaction://media"/>
            <a:extLst>
              <a:ext uri="{FF2B5EF4-FFF2-40B4-BE49-F238E27FC236}">
                <a16:creationId xmlns:a16="http://schemas.microsoft.com/office/drawing/2014/main" id="{60B55F5B-F269-B040-AFD9-78E8F4E4F1B4}"/>
              </a:ext>
            </a:extLst>
          </p:cNvPr>
          <p:cNvPicPr>
            <a:picLocks noChangeAspect="1"/>
          </p:cNvPicPr>
          <p:nvPr>
            <a:audioFile r:link="rId1"/>
            <p:extLst>
              <p:ext uri="{DAA4B4D4-6D71-4841-9C94-3DE7FCFB9230}">
                <p14:media xmlns:p14="http://schemas.microsoft.com/office/powerpoint/2010/main" r:embed="rId2">
                  <p14:trim st="2483.9376" end="227.7564"/>
                </p14:media>
              </p:ext>
            </p:extLst>
          </p:nvPr>
        </p:nvPicPr>
        <p:blipFill>
          <a:blip r:embed="rId4"/>
          <a:stretch>
            <a:fillRect/>
          </a:stretch>
        </p:blipFill>
        <p:spPr>
          <a:xfrm>
            <a:off x="11596031" y="127000"/>
            <a:ext cx="421200" cy="421200"/>
          </a:xfrm>
          <a:prstGeom prst="rect">
            <a:avLst/>
          </a:prstGeom>
        </p:spPr>
      </p:pic>
      <p:sp>
        <p:nvSpPr>
          <p:cNvPr id="4" name="Google Shape;116;p17">
            <a:extLst>
              <a:ext uri="{FF2B5EF4-FFF2-40B4-BE49-F238E27FC236}">
                <a16:creationId xmlns:a16="http://schemas.microsoft.com/office/drawing/2014/main" id="{D0FB0561-BBD1-A541-B581-0B097F029E8A}"/>
              </a:ext>
            </a:extLst>
          </p:cNvPr>
          <p:cNvSpPr txBox="1"/>
          <p:nvPr/>
        </p:nvSpPr>
        <p:spPr>
          <a:xfrm>
            <a:off x="664200" y="1821225"/>
            <a:ext cx="6337800" cy="230829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4000" b="1" dirty="0">
                <a:solidFill>
                  <a:srgbClr val="666666"/>
                </a:solidFill>
                <a:latin typeface="Roboto"/>
                <a:ea typeface="Roboto"/>
                <a:cs typeface="Roboto"/>
                <a:sym typeface="Roboto"/>
              </a:rPr>
              <a:t>Under fyra veckor </a:t>
            </a:r>
            <a:br>
              <a:rPr lang="sv" sz="4000" b="1" dirty="0">
                <a:solidFill>
                  <a:srgbClr val="666666"/>
                </a:solidFill>
                <a:latin typeface="Roboto"/>
                <a:ea typeface="Roboto"/>
                <a:cs typeface="Roboto"/>
                <a:sym typeface="Roboto"/>
              </a:rPr>
            </a:br>
            <a:r>
              <a:rPr lang="sv" sz="4000" b="1" dirty="0">
                <a:solidFill>
                  <a:srgbClr val="666666"/>
                </a:solidFill>
                <a:latin typeface="Roboto"/>
                <a:ea typeface="Roboto"/>
                <a:cs typeface="Roboto"/>
                <a:sym typeface="Roboto"/>
              </a:rPr>
              <a:t>pratade vi med invånare, </a:t>
            </a:r>
            <a:br>
              <a:rPr lang="sv" sz="4000" b="1" dirty="0">
                <a:solidFill>
                  <a:srgbClr val="666666"/>
                </a:solidFill>
                <a:latin typeface="Roboto"/>
                <a:ea typeface="Roboto"/>
                <a:cs typeface="Roboto"/>
                <a:sym typeface="Roboto"/>
              </a:rPr>
            </a:br>
            <a:r>
              <a:rPr lang="sv" sz="4000" b="1" dirty="0">
                <a:solidFill>
                  <a:srgbClr val="1D9DA3"/>
                </a:solidFill>
                <a:latin typeface="Roboto"/>
                <a:ea typeface="Roboto"/>
                <a:cs typeface="Roboto"/>
                <a:sym typeface="Roboto"/>
              </a:rPr>
              <a:t>medarbetare och chefer </a:t>
            </a:r>
            <a:endParaRPr sz="4000" b="1" dirty="0">
              <a:solidFill>
                <a:srgbClr val="1D9DA3"/>
              </a:solidFill>
              <a:latin typeface="Roboto"/>
              <a:ea typeface="Roboto"/>
              <a:cs typeface="Roboto"/>
              <a:sym typeface="Roboto"/>
            </a:endParaRPr>
          </a:p>
        </p:txBody>
      </p:sp>
      <p:sp>
        <p:nvSpPr>
          <p:cNvPr id="5" name="Google Shape;119;p17">
            <a:extLst>
              <a:ext uri="{FF2B5EF4-FFF2-40B4-BE49-F238E27FC236}">
                <a16:creationId xmlns:a16="http://schemas.microsoft.com/office/drawing/2014/main" id="{5183EC79-9490-1641-87FA-A72D8F0EF546}"/>
              </a:ext>
            </a:extLst>
          </p:cNvPr>
          <p:cNvSpPr/>
          <p:nvPr/>
        </p:nvSpPr>
        <p:spPr>
          <a:xfrm>
            <a:off x="10623530" y="526725"/>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0;p17">
            <a:extLst>
              <a:ext uri="{FF2B5EF4-FFF2-40B4-BE49-F238E27FC236}">
                <a16:creationId xmlns:a16="http://schemas.microsoft.com/office/drawing/2014/main" id="{A1BA1B73-42D0-2E48-AD3D-04CE104DDE82}"/>
              </a:ext>
            </a:extLst>
          </p:cNvPr>
          <p:cNvSpPr/>
          <p:nvPr/>
        </p:nvSpPr>
        <p:spPr>
          <a:xfrm>
            <a:off x="11278830" y="1141425"/>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upp 6">
            <a:extLst>
              <a:ext uri="{FF2B5EF4-FFF2-40B4-BE49-F238E27FC236}">
                <a16:creationId xmlns:a16="http://schemas.microsoft.com/office/drawing/2014/main" id="{DE9B8B20-B25E-2249-B632-2A3F3E052B05}"/>
              </a:ext>
            </a:extLst>
          </p:cNvPr>
          <p:cNvGrpSpPr/>
          <p:nvPr/>
        </p:nvGrpSpPr>
        <p:grpSpPr>
          <a:xfrm>
            <a:off x="379060" y="5206889"/>
            <a:ext cx="2615645" cy="1440788"/>
            <a:chOff x="379060" y="5206889"/>
            <a:chExt cx="2615645" cy="1440788"/>
          </a:xfrm>
        </p:grpSpPr>
        <p:sp>
          <p:nvSpPr>
            <p:cNvPr id="8" name="Google Shape;121;p17">
              <a:extLst>
                <a:ext uri="{FF2B5EF4-FFF2-40B4-BE49-F238E27FC236}">
                  <a16:creationId xmlns:a16="http://schemas.microsoft.com/office/drawing/2014/main" id="{BBE9A3E7-A1FD-FF4F-A1DA-F7D7074C3309}"/>
                </a:ext>
              </a:extLst>
            </p:cNvPr>
            <p:cNvSpPr/>
            <p:nvPr/>
          </p:nvSpPr>
          <p:spPr>
            <a:xfrm>
              <a:off x="379060" y="5206889"/>
              <a:ext cx="2615645" cy="1381993"/>
            </a:xfrm>
            <a:prstGeom prst="roundRect">
              <a:avLst>
                <a:gd name="adj" fmla="val 2690"/>
              </a:avLst>
            </a:prstGeom>
            <a:solidFill>
              <a:srgbClr val="FCFEF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122;p17">
              <a:extLst>
                <a:ext uri="{FF2B5EF4-FFF2-40B4-BE49-F238E27FC236}">
                  <a16:creationId xmlns:a16="http://schemas.microsoft.com/office/drawing/2014/main" id="{A999C6F4-BD1F-6040-8037-15FA7870AAA6}"/>
                </a:ext>
              </a:extLst>
            </p:cNvPr>
            <p:cNvSpPr txBox="1"/>
            <p:nvPr/>
          </p:nvSpPr>
          <p:spPr>
            <a:xfrm>
              <a:off x="482381" y="5234438"/>
              <a:ext cx="208493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1700" dirty="0">
                  <a:solidFill>
                    <a:srgbClr val="666666"/>
                  </a:solidFill>
                  <a:latin typeface="Roboto Medium" pitchFamily="2" charset="0"/>
                  <a:ea typeface="Roboto Medium" pitchFamily="2" charset="0"/>
                  <a:cs typeface="Roboto"/>
                  <a:sym typeface="Roboto"/>
                </a:rPr>
                <a:t>Invånarpanelen</a:t>
              </a:r>
              <a:endParaRPr sz="1700" dirty="0">
                <a:solidFill>
                  <a:srgbClr val="666666"/>
                </a:solidFill>
                <a:latin typeface="Roboto Medium" pitchFamily="2" charset="0"/>
                <a:ea typeface="Roboto Medium" pitchFamily="2" charset="0"/>
                <a:cs typeface="Roboto"/>
                <a:sym typeface="Roboto"/>
              </a:endParaRPr>
            </a:p>
            <a:p>
              <a:pPr marL="0" lvl="0" indent="0" algn="l" rtl="0">
                <a:lnSpc>
                  <a:spcPct val="115000"/>
                </a:lnSpc>
                <a:spcBef>
                  <a:spcPts val="0"/>
                </a:spcBef>
                <a:spcAft>
                  <a:spcPts val="0"/>
                </a:spcAft>
                <a:buNone/>
              </a:pPr>
              <a:r>
                <a:rPr lang="sv" sz="1100" dirty="0">
                  <a:solidFill>
                    <a:srgbClr val="666666"/>
                  </a:solidFill>
                  <a:latin typeface="Roboto"/>
                  <a:ea typeface="Roboto"/>
                  <a:cs typeface="Roboto"/>
                  <a:sym typeface="Roboto"/>
                </a:rPr>
                <a:t>42 panelister</a:t>
              </a:r>
              <a:endParaRPr sz="1100" dirty="0">
                <a:solidFill>
                  <a:srgbClr val="666666"/>
                </a:solidFill>
                <a:latin typeface="Roboto"/>
                <a:ea typeface="Roboto"/>
                <a:cs typeface="Roboto"/>
                <a:sym typeface="Roboto"/>
              </a:endParaRPr>
            </a:p>
          </p:txBody>
        </p:sp>
        <p:sp>
          <p:nvSpPr>
            <p:cNvPr id="10" name="Google Shape;123;p17">
              <a:extLst>
                <a:ext uri="{FF2B5EF4-FFF2-40B4-BE49-F238E27FC236}">
                  <a16:creationId xmlns:a16="http://schemas.microsoft.com/office/drawing/2014/main" id="{326A7A3F-9DF0-184C-A232-C82ED1CECB77}"/>
                </a:ext>
              </a:extLst>
            </p:cNvPr>
            <p:cNvSpPr/>
            <p:nvPr/>
          </p:nvSpPr>
          <p:spPr>
            <a:xfrm>
              <a:off x="379060" y="6263664"/>
              <a:ext cx="2615645" cy="325059"/>
            </a:xfrm>
            <a:prstGeom prst="roundRect">
              <a:avLst>
                <a:gd name="adj" fmla="val 269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1" name="Google Shape;124;p17">
              <a:extLst>
                <a:ext uri="{FF2B5EF4-FFF2-40B4-BE49-F238E27FC236}">
                  <a16:creationId xmlns:a16="http://schemas.microsoft.com/office/drawing/2014/main" id="{5DA6B609-D8B2-4C4D-9A7A-E1BD68686364}"/>
                </a:ext>
              </a:extLst>
            </p:cNvPr>
            <p:cNvSpPr txBox="1"/>
            <p:nvPr/>
          </p:nvSpPr>
          <p:spPr>
            <a:xfrm>
              <a:off x="2273439" y="6268373"/>
              <a:ext cx="717265"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1100" dirty="0">
                  <a:solidFill>
                    <a:srgbClr val="666666"/>
                  </a:solidFill>
                  <a:latin typeface="Roboto Medium" pitchFamily="2" charset="0"/>
                  <a:ea typeface="Roboto Medium" pitchFamily="2" charset="0"/>
                  <a:cs typeface="Roboto"/>
                  <a:sym typeface="Roboto"/>
                </a:rPr>
                <a:t>Hantera</a:t>
              </a:r>
              <a:endParaRPr sz="1100" dirty="0">
                <a:solidFill>
                  <a:srgbClr val="666666"/>
                </a:solidFill>
                <a:latin typeface="Roboto Medium" pitchFamily="2" charset="0"/>
                <a:ea typeface="Roboto Medium" pitchFamily="2" charset="0"/>
                <a:cs typeface="Roboto"/>
                <a:sym typeface="Roboto"/>
              </a:endParaRPr>
            </a:p>
          </p:txBody>
        </p:sp>
      </p:grpSp>
      <p:grpSp>
        <p:nvGrpSpPr>
          <p:cNvPr id="12" name="Grupp 11">
            <a:extLst>
              <a:ext uri="{FF2B5EF4-FFF2-40B4-BE49-F238E27FC236}">
                <a16:creationId xmlns:a16="http://schemas.microsoft.com/office/drawing/2014/main" id="{9D3C5D5F-B6BE-ED48-8447-A8844164FEF3}"/>
              </a:ext>
            </a:extLst>
          </p:cNvPr>
          <p:cNvGrpSpPr/>
          <p:nvPr/>
        </p:nvGrpSpPr>
        <p:grpSpPr>
          <a:xfrm>
            <a:off x="3183856" y="5206889"/>
            <a:ext cx="2615645" cy="1440788"/>
            <a:chOff x="3198370" y="5206889"/>
            <a:chExt cx="2615645" cy="1440788"/>
          </a:xfrm>
        </p:grpSpPr>
        <p:sp>
          <p:nvSpPr>
            <p:cNvPr id="13" name="Google Shape;125;p17">
              <a:extLst>
                <a:ext uri="{FF2B5EF4-FFF2-40B4-BE49-F238E27FC236}">
                  <a16:creationId xmlns:a16="http://schemas.microsoft.com/office/drawing/2014/main" id="{174271C5-35F2-9B4E-9A3A-21B9DF30133B}"/>
                </a:ext>
              </a:extLst>
            </p:cNvPr>
            <p:cNvSpPr/>
            <p:nvPr/>
          </p:nvSpPr>
          <p:spPr>
            <a:xfrm>
              <a:off x="3198370" y="5206889"/>
              <a:ext cx="2615645" cy="1381993"/>
            </a:xfrm>
            <a:prstGeom prst="roundRect">
              <a:avLst>
                <a:gd name="adj" fmla="val 2690"/>
              </a:avLst>
            </a:prstGeom>
            <a:solidFill>
              <a:srgbClr val="FCFEF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4" name="Google Shape;126;p17">
              <a:extLst>
                <a:ext uri="{FF2B5EF4-FFF2-40B4-BE49-F238E27FC236}">
                  <a16:creationId xmlns:a16="http://schemas.microsoft.com/office/drawing/2014/main" id="{EE2796AE-D4AC-9B4E-9B29-0E15523AE6BB}"/>
                </a:ext>
              </a:extLst>
            </p:cNvPr>
            <p:cNvSpPr txBox="1"/>
            <p:nvPr/>
          </p:nvSpPr>
          <p:spPr>
            <a:xfrm>
              <a:off x="3301690" y="5234438"/>
              <a:ext cx="2261085"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1700" dirty="0">
                  <a:solidFill>
                    <a:srgbClr val="666666"/>
                  </a:solidFill>
                  <a:latin typeface="Roboto Medium" pitchFamily="2" charset="0"/>
                  <a:ea typeface="Roboto Medium" pitchFamily="2" charset="0"/>
                  <a:cs typeface="Roboto"/>
                  <a:sym typeface="Roboto"/>
                </a:rPr>
                <a:t>Medarbetarpanelen</a:t>
              </a:r>
              <a:endParaRPr sz="1700" dirty="0">
                <a:solidFill>
                  <a:srgbClr val="666666"/>
                </a:solidFill>
                <a:latin typeface="Roboto Medium" pitchFamily="2" charset="0"/>
                <a:ea typeface="Roboto Medium" pitchFamily="2" charset="0"/>
                <a:cs typeface="Roboto"/>
                <a:sym typeface="Roboto"/>
              </a:endParaRPr>
            </a:p>
            <a:p>
              <a:pPr marL="0" lvl="0" indent="0" algn="l" rtl="0">
                <a:lnSpc>
                  <a:spcPct val="115000"/>
                </a:lnSpc>
                <a:spcBef>
                  <a:spcPts val="0"/>
                </a:spcBef>
                <a:spcAft>
                  <a:spcPts val="0"/>
                </a:spcAft>
                <a:buNone/>
              </a:pPr>
              <a:r>
                <a:rPr lang="sv" sz="1100" dirty="0">
                  <a:solidFill>
                    <a:srgbClr val="666666"/>
                  </a:solidFill>
                  <a:latin typeface="Roboto"/>
                  <a:ea typeface="Roboto"/>
                  <a:cs typeface="Roboto"/>
                  <a:sym typeface="Roboto"/>
                </a:rPr>
                <a:t>56 panelister</a:t>
              </a:r>
              <a:endParaRPr sz="1100" dirty="0">
                <a:solidFill>
                  <a:srgbClr val="666666"/>
                </a:solidFill>
                <a:latin typeface="Roboto"/>
                <a:ea typeface="Roboto"/>
                <a:cs typeface="Roboto"/>
                <a:sym typeface="Roboto"/>
              </a:endParaRPr>
            </a:p>
          </p:txBody>
        </p:sp>
        <p:sp>
          <p:nvSpPr>
            <p:cNvPr id="15" name="Google Shape;127;p17">
              <a:extLst>
                <a:ext uri="{FF2B5EF4-FFF2-40B4-BE49-F238E27FC236}">
                  <a16:creationId xmlns:a16="http://schemas.microsoft.com/office/drawing/2014/main" id="{0D62E899-09EB-ED4B-B854-8370DA2C4DCB}"/>
                </a:ext>
              </a:extLst>
            </p:cNvPr>
            <p:cNvSpPr/>
            <p:nvPr/>
          </p:nvSpPr>
          <p:spPr>
            <a:xfrm>
              <a:off x="3198370" y="6263664"/>
              <a:ext cx="2615645" cy="325059"/>
            </a:xfrm>
            <a:prstGeom prst="roundRect">
              <a:avLst>
                <a:gd name="adj" fmla="val 269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 name="Google Shape;128;p17">
              <a:extLst>
                <a:ext uri="{FF2B5EF4-FFF2-40B4-BE49-F238E27FC236}">
                  <a16:creationId xmlns:a16="http://schemas.microsoft.com/office/drawing/2014/main" id="{84D659DA-5791-AA48-A215-69CE37AE86F3}"/>
                </a:ext>
              </a:extLst>
            </p:cNvPr>
            <p:cNvSpPr txBox="1"/>
            <p:nvPr/>
          </p:nvSpPr>
          <p:spPr>
            <a:xfrm>
              <a:off x="5092749" y="6268373"/>
              <a:ext cx="717265"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1100">
                  <a:solidFill>
                    <a:srgbClr val="666666"/>
                  </a:solidFill>
                  <a:latin typeface="Roboto Medium" pitchFamily="2" charset="0"/>
                  <a:ea typeface="Roboto Medium" pitchFamily="2" charset="0"/>
                  <a:cs typeface="Roboto"/>
                  <a:sym typeface="Roboto"/>
                </a:rPr>
                <a:t>Hantera</a:t>
              </a:r>
              <a:endParaRPr sz="1100">
                <a:solidFill>
                  <a:srgbClr val="666666"/>
                </a:solidFill>
                <a:latin typeface="Roboto Medium" pitchFamily="2" charset="0"/>
                <a:ea typeface="Roboto Medium" pitchFamily="2" charset="0"/>
                <a:cs typeface="Roboto"/>
                <a:sym typeface="Roboto"/>
              </a:endParaRPr>
            </a:p>
          </p:txBody>
        </p:sp>
      </p:grpSp>
      <p:grpSp>
        <p:nvGrpSpPr>
          <p:cNvPr id="17" name="Google Shape;133;p17">
            <a:extLst>
              <a:ext uri="{FF2B5EF4-FFF2-40B4-BE49-F238E27FC236}">
                <a16:creationId xmlns:a16="http://schemas.microsoft.com/office/drawing/2014/main" id="{E5546C45-DF13-0A49-85A2-EF8485F1095F}"/>
              </a:ext>
            </a:extLst>
          </p:cNvPr>
          <p:cNvGrpSpPr/>
          <p:nvPr/>
        </p:nvGrpSpPr>
        <p:grpSpPr>
          <a:xfrm>
            <a:off x="6979999" y="745852"/>
            <a:ext cx="4532736" cy="5355019"/>
            <a:chOff x="6909199" y="1177793"/>
            <a:chExt cx="4447347" cy="5254140"/>
          </a:xfrm>
        </p:grpSpPr>
        <p:pic>
          <p:nvPicPr>
            <p:cNvPr id="18" name="Google Shape;134;p17">
              <a:extLst>
                <a:ext uri="{FF2B5EF4-FFF2-40B4-BE49-F238E27FC236}">
                  <a16:creationId xmlns:a16="http://schemas.microsoft.com/office/drawing/2014/main" id="{54D82AC1-A310-F442-BF7D-356ADACC3DEA}"/>
                </a:ext>
              </a:extLst>
            </p:cNvPr>
            <p:cNvPicPr preferRelativeResize="0"/>
            <p:nvPr/>
          </p:nvPicPr>
          <p:blipFill rotWithShape="1">
            <a:blip r:embed="rId5">
              <a:alphaModFix/>
            </a:blip>
            <a:srcRect l="41414" t="11255" r="41128" b="33541"/>
            <a:stretch/>
          </p:blipFill>
          <p:spPr>
            <a:xfrm rot="-619037">
              <a:off x="8131369" y="2053605"/>
              <a:ext cx="1934318" cy="3058189"/>
            </a:xfrm>
            <a:prstGeom prst="rect">
              <a:avLst/>
            </a:prstGeom>
            <a:noFill/>
            <a:ln>
              <a:noFill/>
            </a:ln>
            <a:effectLst>
              <a:outerShdw blurRad="57150" dist="19050" dir="5400000" algn="bl" rotWithShape="0">
                <a:srgbClr val="000000">
                  <a:alpha val="50000"/>
                </a:srgbClr>
              </a:outerShdw>
            </a:effectLst>
          </p:spPr>
        </p:pic>
        <p:pic>
          <p:nvPicPr>
            <p:cNvPr id="19" name="Google Shape;135;p17">
              <a:extLst>
                <a:ext uri="{FF2B5EF4-FFF2-40B4-BE49-F238E27FC236}">
                  <a16:creationId xmlns:a16="http://schemas.microsoft.com/office/drawing/2014/main" id="{26CF4456-9F58-1045-AEAA-A4610AEB23B3}"/>
                </a:ext>
              </a:extLst>
            </p:cNvPr>
            <p:cNvPicPr preferRelativeResize="0"/>
            <p:nvPr/>
          </p:nvPicPr>
          <p:blipFill rotWithShape="1">
            <a:blip r:embed="rId6">
              <a:alphaModFix/>
            </a:blip>
            <a:srcRect/>
            <a:stretch/>
          </p:blipFill>
          <p:spPr>
            <a:xfrm rot="-619031">
              <a:off x="7298389" y="1468492"/>
              <a:ext cx="3668968" cy="4672740"/>
            </a:xfrm>
            <a:prstGeom prst="rect">
              <a:avLst/>
            </a:prstGeom>
            <a:noFill/>
            <a:ln>
              <a:noFill/>
            </a:ln>
            <a:effectLst>
              <a:outerShdw blurRad="57150" dist="19050" dir="5400000" algn="bl" rotWithShape="0">
                <a:srgbClr val="000000">
                  <a:alpha val="50000"/>
                </a:srgbClr>
              </a:outerShdw>
            </a:effectLst>
          </p:spPr>
        </p:pic>
      </p:grpSp>
      <p:sp>
        <p:nvSpPr>
          <p:cNvPr id="20" name="Google Shape;136;p17">
            <a:extLst>
              <a:ext uri="{FF2B5EF4-FFF2-40B4-BE49-F238E27FC236}">
                <a16:creationId xmlns:a16="http://schemas.microsoft.com/office/drawing/2014/main" id="{09EC922C-27B0-9B48-B11C-0869CAED9F20}"/>
              </a:ext>
            </a:extLst>
          </p:cNvPr>
          <p:cNvSpPr/>
          <p:nvPr/>
        </p:nvSpPr>
        <p:spPr>
          <a:xfrm>
            <a:off x="9881224" y="1307800"/>
            <a:ext cx="1649400" cy="1633500"/>
          </a:xfrm>
          <a:prstGeom prst="wedgeEllipseCallout">
            <a:avLst>
              <a:gd name="adj1" fmla="val -46611"/>
              <a:gd name="adj2" fmla="val 56929"/>
            </a:avLst>
          </a:prstGeom>
          <a:solidFill>
            <a:srgbClr val="F00573"/>
          </a:solidFill>
          <a:ln>
            <a:noFill/>
          </a:ln>
        </p:spPr>
        <p:txBody>
          <a:bodyPr spcFirstLastPara="1" wrap="square" lIns="0" tIns="0" rIns="0" bIns="0" anchor="ctr" anchorCtr="0">
            <a:noAutofit/>
          </a:bodyPr>
          <a:lstStyle/>
          <a:p>
            <a:pPr marL="0" lvl="0" indent="0" algn="ctr" rtl="0">
              <a:lnSpc>
                <a:spcPct val="80000"/>
              </a:lnSpc>
              <a:spcBef>
                <a:spcPts val="0"/>
              </a:spcBef>
              <a:spcAft>
                <a:spcPts val="0"/>
              </a:spcAft>
              <a:buNone/>
            </a:pPr>
            <a:r>
              <a:rPr lang="sv" sz="1700" b="1" i="1" dirty="0">
                <a:solidFill>
                  <a:schemeClr val="lt1"/>
                </a:solidFill>
                <a:latin typeface="Calibri"/>
                <a:ea typeface="Calibri"/>
                <a:cs typeface="Calibri"/>
                <a:sym typeface="Calibri"/>
              </a:rPr>
              <a:t>Vad tänker ni om …</a:t>
            </a:r>
            <a:endParaRPr sz="1700" b="1" i="1" dirty="0">
              <a:solidFill>
                <a:schemeClr val="lt1"/>
              </a:solidFill>
              <a:latin typeface="Calibri"/>
              <a:ea typeface="Calibri"/>
              <a:cs typeface="Calibri"/>
              <a:sym typeface="Calibri"/>
            </a:endParaRPr>
          </a:p>
          <a:p>
            <a:pPr marL="0" lvl="0" indent="0" algn="ctr" rtl="0">
              <a:lnSpc>
                <a:spcPct val="120000"/>
              </a:lnSpc>
              <a:spcBef>
                <a:spcPts val="0"/>
              </a:spcBef>
              <a:spcAft>
                <a:spcPts val="0"/>
              </a:spcAft>
              <a:buNone/>
            </a:pPr>
            <a:r>
              <a:rPr lang="sv" sz="1700" b="1" i="1" dirty="0">
                <a:solidFill>
                  <a:schemeClr val="lt1"/>
                </a:solidFill>
                <a:latin typeface="Calibri"/>
                <a:ea typeface="Calibri"/>
                <a:cs typeface="Calibri"/>
                <a:sym typeface="Calibri"/>
              </a:rPr>
              <a:t>Berätta! </a:t>
            </a:r>
            <a:endParaRPr sz="1700" b="1" i="1" dirty="0">
              <a:solidFill>
                <a:schemeClr val="lt1"/>
              </a:solidFill>
              <a:latin typeface="Calibri"/>
              <a:ea typeface="Calibri"/>
              <a:cs typeface="Calibri"/>
              <a:sym typeface="Calibri"/>
            </a:endParaRPr>
          </a:p>
        </p:txBody>
      </p:sp>
      <p:pic>
        <p:nvPicPr>
          <p:cNvPr id="21" name="Google Shape;108;p16">
            <a:extLst>
              <a:ext uri="{FF2B5EF4-FFF2-40B4-BE49-F238E27FC236}">
                <a16:creationId xmlns:a16="http://schemas.microsoft.com/office/drawing/2014/main" id="{2B2C4D02-6099-F94C-B86E-C04C4611C3FA}"/>
              </a:ext>
            </a:extLst>
          </p:cNvPr>
          <p:cNvPicPr preferRelativeResize="0"/>
          <p:nvPr/>
        </p:nvPicPr>
        <p:blipFill>
          <a:blip r:embed="rId7"/>
          <a:srcRect/>
          <a:stretch/>
        </p:blipFill>
        <p:spPr>
          <a:xfrm>
            <a:off x="372669" y="369215"/>
            <a:ext cx="2050375" cy="473163"/>
          </a:xfrm>
          <a:prstGeom prst="rect">
            <a:avLst/>
          </a:prstGeom>
          <a:noFill/>
          <a:ln>
            <a:noFill/>
          </a:ln>
        </p:spPr>
      </p:pic>
      <p:grpSp>
        <p:nvGrpSpPr>
          <p:cNvPr id="22" name="Grupp 21">
            <a:extLst>
              <a:ext uri="{FF2B5EF4-FFF2-40B4-BE49-F238E27FC236}">
                <a16:creationId xmlns:a16="http://schemas.microsoft.com/office/drawing/2014/main" id="{825B27FD-C82E-D14C-8086-1228B4E69E9E}"/>
              </a:ext>
            </a:extLst>
          </p:cNvPr>
          <p:cNvGrpSpPr/>
          <p:nvPr/>
        </p:nvGrpSpPr>
        <p:grpSpPr>
          <a:xfrm>
            <a:off x="5990170" y="5206889"/>
            <a:ext cx="2615645" cy="1440788"/>
            <a:chOff x="5990170" y="5206889"/>
            <a:chExt cx="2615645" cy="1440788"/>
          </a:xfrm>
        </p:grpSpPr>
        <p:grpSp>
          <p:nvGrpSpPr>
            <p:cNvPr id="23" name="Grupp 22">
              <a:extLst>
                <a:ext uri="{FF2B5EF4-FFF2-40B4-BE49-F238E27FC236}">
                  <a16:creationId xmlns:a16="http://schemas.microsoft.com/office/drawing/2014/main" id="{E005C3D7-7A5B-3344-B34B-4DB4CF50C019}"/>
                </a:ext>
              </a:extLst>
            </p:cNvPr>
            <p:cNvGrpSpPr/>
            <p:nvPr/>
          </p:nvGrpSpPr>
          <p:grpSpPr>
            <a:xfrm>
              <a:off x="5990170" y="5206889"/>
              <a:ext cx="2615645" cy="1381993"/>
              <a:chOff x="5990170" y="5206889"/>
              <a:chExt cx="2615645" cy="1381993"/>
            </a:xfrm>
          </p:grpSpPr>
          <p:sp>
            <p:nvSpPr>
              <p:cNvPr id="26" name="Google Shape;129;p17">
                <a:extLst>
                  <a:ext uri="{FF2B5EF4-FFF2-40B4-BE49-F238E27FC236}">
                    <a16:creationId xmlns:a16="http://schemas.microsoft.com/office/drawing/2014/main" id="{4BB450C9-1492-E143-9F8A-458C3E45AED6}"/>
                  </a:ext>
                </a:extLst>
              </p:cNvPr>
              <p:cNvSpPr/>
              <p:nvPr/>
            </p:nvSpPr>
            <p:spPr>
              <a:xfrm>
                <a:off x="5990170" y="5206889"/>
                <a:ext cx="2615645" cy="1381993"/>
              </a:xfrm>
              <a:prstGeom prst="roundRect">
                <a:avLst>
                  <a:gd name="adj" fmla="val 2690"/>
                </a:avLst>
              </a:prstGeom>
              <a:solidFill>
                <a:srgbClr val="FCFEF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7" name="Google Shape;130;p17">
                <a:extLst>
                  <a:ext uri="{FF2B5EF4-FFF2-40B4-BE49-F238E27FC236}">
                    <a16:creationId xmlns:a16="http://schemas.microsoft.com/office/drawing/2014/main" id="{736E267C-369F-2241-8036-6EBF13F31298}"/>
                  </a:ext>
                </a:extLst>
              </p:cNvPr>
              <p:cNvSpPr txBox="1"/>
              <p:nvPr/>
            </p:nvSpPr>
            <p:spPr>
              <a:xfrm>
                <a:off x="6093491" y="5234438"/>
                <a:ext cx="208493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1700" dirty="0">
                    <a:solidFill>
                      <a:srgbClr val="666666"/>
                    </a:solidFill>
                    <a:latin typeface="Roboto Medium" pitchFamily="2" charset="0"/>
                    <a:ea typeface="Roboto Medium" pitchFamily="2" charset="0"/>
                    <a:cs typeface="Roboto"/>
                    <a:sym typeface="Roboto"/>
                  </a:rPr>
                  <a:t>Chefspanelen</a:t>
                </a:r>
                <a:endParaRPr sz="1700" dirty="0">
                  <a:solidFill>
                    <a:srgbClr val="666666"/>
                  </a:solidFill>
                  <a:latin typeface="Roboto Medium" pitchFamily="2" charset="0"/>
                  <a:ea typeface="Roboto Medium" pitchFamily="2" charset="0"/>
                  <a:cs typeface="Roboto"/>
                  <a:sym typeface="Roboto"/>
                </a:endParaRPr>
              </a:p>
              <a:p>
                <a:pPr marL="0" lvl="0" indent="0" algn="l" rtl="0">
                  <a:lnSpc>
                    <a:spcPct val="115000"/>
                  </a:lnSpc>
                  <a:spcBef>
                    <a:spcPts val="0"/>
                  </a:spcBef>
                  <a:spcAft>
                    <a:spcPts val="0"/>
                  </a:spcAft>
                  <a:buNone/>
                </a:pPr>
                <a:r>
                  <a:rPr lang="sv" sz="1100" dirty="0">
                    <a:solidFill>
                      <a:srgbClr val="666666"/>
                    </a:solidFill>
                    <a:latin typeface="Roboto"/>
                    <a:ea typeface="Roboto"/>
                    <a:cs typeface="Roboto"/>
                    <a:sym typeface="Roboto"/>
                  </a:rPr>
                  <a:t>28 panelister</a:t>
                </a:r>
                <a:endParaRPr sz="1100" dirty="0">
                  <a:solidFill>
                    <a:srgbClr val="666666"/>
                  </a:solidFill>
                  <a:latin typeface="Roboto"/>
                  <a:ea typeface="Roboto"/>
                  <a:cs typeface="Roboto"/>
                  <a:sym typeface="Roboto"/>
                </a:endParaRPr>
              </a:p>
            </p:txBody>
          </p:sp>
        </p:grpSp>
        <p:sp>
          <p:nvSpPr>
            <p:cNvPr id="24" name="Google Shape;131;p17">
              <a:extLst>
                <a:ext uri="{FF2B5EF4-FFF2-40B4-BE49-F238E27FC236}">
                  <a16:creationId xmlns:a16="http://schemas.microsoft.com/office/drawing/2014/main" id="{810B30A9-7F65-6F47-9B17-6E24B3F1DDA2}"/>
                </a:ext>
              </a:extLst>
            </p:cNvPr>
            <p:cNvSpPr/>
            <p:nvPr/>
          </p:nvSpPr>
          <p:spPr>
            <a:xfrm>
              <a:off x="5990170" y="6263663"/>
              <a:ext cx="2615645" cy="325059"/>
            </a:xfrm>
            <a:prstGeom prst="roundRect">
              <a:avLst>
                <a:gd name="adj" fmla="val 269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5" name="Google Shape;132;p17">
              <a:extLst>
                <a:ext uri="{FF2B5EF4-FFF2-40B4-BE49-F238E27FC236}">
                  <a16:creationId xmlns:a16="http://schemas.microsoft.com/office/drawing/2014/main" id="{8DA4FD9E-89B7-8643-98DC-A3DA4D146FA8}"/>
                </a:ext>
              </a:extLst>
            </p:cNvPr>
            <p:cNvSpPr txBox="1"/>
            <p:nvPr/>
          </p:nvSpPr>
          <p:spPr>
            <a:xfrm>
              <a:off x="7884549" y="6268373"/>
              <a:ext cx="717265"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1100" dirty="0">
                  <a:solidFill>
                    <a:srgbClr val="666666"/>
                  </a:solidFill>
                  <a:latin typeface="Roboto Medium" pitchFamily="2" charset="0"/>
                  <a:ea typeface="Roboto Medium" pitchFamily="2" charset="0"/>
                  <a:cs typeface="Roboto"/>
                  <a:sym typeface="Roboto"/>
                </a:rPr>
                <a:t>Hantera</a:t>
              </a:r>
              <a:endParaRPr sz="1100" dirty="0">
                <a:solidFill>
                  <a:srgbClr val="666666"/>
                </a:solidFill>
                <a:latin typeface="Roboto Medium" pitchFamily="2" charset="0"/>
                <a:ea typeface="Roboto Medium" pitchFamily="2" charset="0"/>
                <a:cs typeface="Roboto"/>
                <a:sym typeface="Roboto"/>
              </a:endParaRPr>
            </a:p>
          </p:txBody>
        </p:sp>
      </p:grpSp>
    </p:spTree>
    <p:extLst>
      <p:ext uri="{BB962C8B-B14F-4D97-AF65-F5344CB8AC3E}">
        <p14:creationId xmlns:p14="http://schemas.microsoft.com/office/powerpoint/2010/main" val="929121600"/>
      </p:ext>
    </p:extLst>
  </p:cSld>
  <p:clrMapOvr>
    <a:masterClrMapping/>
  </p:clrMapOvr>
  <p:transition spd="med" advTm="307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41" fill="hold"/>
                                        <p:tgtEl>
                                          <p:spTgt spid="3"/>
                                        </p:tgtEl>
                                      </p:cBhvr>
                                    </p:cmd>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17"/>
                                        </p:tgtEl>
                                        <p:attrNameLst>
                                          <p:attrName>r</p:attrName>
                                        </p:attrNameLst>
                                      </p:cBhvr>
                                    </p:animRot>
                                    <p:animRot by="-240000">
                                      <p:cBhvr>
                                        <p:cTn id="9" dur="1000" fill="hold">
                                          <p:stCondLst>
                                            <p:cond delay="1000"/>
                                          </p:stCondLst>
                                        </p:cTn>
                                        <p:tgtEl>
                                          <p:spTgt spid="17"/>
                                        </p:tgtEl>
                                        <p:attrNameLst>
                                          <p:attrName>r</p:attrName>
                                        </p:attrNameLst>
                                      </p:cBhvr>
                                    </p:animRot>
                                    <p:animRot by="240000">
                                      <p:cBhvr>
                                        <p:cTn id="10" dur="1000" fill="hold">
                                          <p:stCondLst>
                                            <p:cond delay="2000"/>
                                          </p:stCondLst>
                                        </p:cTn>
                                        <p:tgtEl>
                                          <p:spTgt spid="17"/>
                                        </p:tgtEl>
                                        <p:attrNameLst>
                                          <p:attrName>r</p:attrName>
                                        </p:attrNameLst>
                                      </p:cBhvr>
                                    </p:animRot>
                                    <p:animRot by="-240000">
                                      <p:cBhvr>
                                        <p:cTn id="11" dur="1000" fill="hold">
                                          <p:stCondLst>
                                            <p:cond delay="3000"/>
                                          </p:stCondLst>
                                        </p:cTn>
                                        <p:tgtEl>
                                          <p:spTgt spid="17"/>
                                        </p:tgtEl>
                                        <p:attrNameLst>
                                          <p:attrName>r</p:attrName>
                                        </p:attrNameLst>
                                      </p:cBhvr>
                                    </p:animRot>
                                    <p:animRot by="120000">
                                      <p:cBhvr>
                                        <p:cTn id="12" dur="1000" fill="hold">
                                          <p:stCondLst>
                                            <p:cond delay="40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3"/>
        <p14:stopEvt time="28724"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Shape 375"/>
        <p:cNvGrpSpPr/>
        <p:nvPr/>
      </p:nvGrpSpPr>
      <p:grpSpPr>
        <a:xfrm>
          <a:off x="0" y="0"/>
          <a:ext cx="0" cy="0"/>
          <a:chOff x="0" y="0"/>
          <a:chExt cx="0" cy="0"/>
        </a:xfrm>
      </p:grpSpPr>
      <p:sp>
        <p:nvSpPr>
          <p:cNvPr id="376" name="Google Shape;376;p36"/>
          <p:cNvSpPr/>
          <p:nvPr/>
        </p:nvSpPr>
        <p:spPr>
          <a:xfrm>
            <a:off x="6510300" y="3011982"/>
            <a:ext cx="2976900" cy="2948100"/>
          </a:xfrm>
          <a:prstGeom prst="wedgeEllipseCallout">
            <a:avLst>
              <a:gd name="adj1" fmla="val -49557"/>
              <a:gd name="adj2" fmla="val 54628"/>
            </a:avLst>
          </a:prstGeom>
          <a:solidFill>
            <a:srgbClr val="00B050"/>
          </a:solidFill>
          <a:ln>
            <a:noFill/>
          </a:ln>
        </p:spPr>
        <p:txBody>
          <a:bodyPr spcFirstLastPara="1" wrap="square" lIns="0" tIns="0" rIns="0" bIns="0" anchor="ctr" anchorCtr="0">
            <a:noAutofit/>
          </a:bodyPr>
          <a:lstStyle/>
          <a:p>
            <a:pPr lvl="0" algn="ctr"/>
            <a:r>
              <a:rPr lang="sv" sz="1600" b="1" u="sng" dirty="0">
                <a:solidFill>
                  <a:schemeClr val="lt1"/>
                </a:solidFill>
                <a:latin typeface="Calibri"/>
                <a:ea typeface="Calibri"/>
                <a:cs typeface="Calibri"/>
                <a:sym typeface="Calibri"/>
              </a:rPr>
              <a:t>Chefer</a:t>
            </a:r>
            <a:br>
              <a:rPr lang="sv" sz="1600" b="1" dirty="0">
                <a:solidFill>
                  <a:schemeClr val="lt1"/>
                </a:solidFill>
                <a:latin typeface="Calibri"/>
                <a:ea typeface="Calibri"/>
                <a:cs typeface="Calibri"/>
                <a:sym typeface="Calibri"/>
              </a:rPr>
            </a:br>
            <a:r>
              <a:rPr lang="sv-SE" sz="1600" b="1" dirty="0">
                <a:solidFill>
                  <a:schemeClr val="lt1"/>
                </a:solidFill>
                <a:latin typeface="Calibri"/>
                <a:ea typeface="Calibri"/>
                <a:cs typeface="Calibri"/>
                <a:sym typeface="Calibri"/>
              </a:rPr>
              <a:t>Vi vill känna tillit ha </a:t>
            </a:r>
            <a:br>
              <a:rPr lang="sv-SE" sz="1600" b="1" dirty="0">
                <a:solidFill>
                  <a:schemeClr val="lt1"/>
                </a:solidFill>
                <a:latin typeface="Calibri"/>
                <a:ea typeface="Calibri"/>
                <a:cs typeface="Calibri"/>
                <a:sym typeface="Calibri"/>
              </a:rPr>
            </a:br>
            <a:r>
              <a:rPr lang="sv-SE" sz="1600" b="1" dirty="0">
                <a:solidFill>
                  <a:schemeClr val="lt1"/>
                </a:solidFill>
                <a:latin typeface="Calibri"/>
                <a:ea typeface="Calibri"/>
                <a:cs typeface="Calibri"/>
                <a:sym typeface="Calibri"/>
              </a:rPr>
              <a:t>och en tydlig vision om hur vi ska jobba ihop kring invånaren </a:t>
            </a:r>
            <a:endParaRPr sz="1600" b="1" dirty="0">
              <a:solidFill>
                <a:schemeClr val="lt1"/>
              </a:solidFill>
              <a:latin typeface="Calibri"/>
              <a:ea typeface="Calibri"/>
              <a:cs typeface="Calibri"/>
              <a:sym typeface="Calibri"/>
            </a:endParaRPr>
          </a:p>
        </p:txBody>
      </p:sp>
      <p:sp>
        <p:nvSpPr>
          <p:cNvPr id="377" name="Google Shape;377;p36"/>
          <p:cNvSpPr txBox="1"/>
          <p:nvPr/>
        </p:nvSpPr>
        <p:spPr>
          <a:xfrm>
            <a:off x="440350" y="393775"/>
            <a:ext cx="7370150" cy="963310"/>
          </a:xfrm>
          <a:prstGeom prst="rect">
            <a:avLst/>
          </a:prstGeom>
          <a:noFill/>
          <a:ln>
            <a:noFill/>
          </a:ln>
        </p:spPr>
        <p:txBody>
          <a:bodyPr spcFirstLastPara="1" wrap="square" lIns="91425" tIns="91425" rIns="91425" bIns="91425" anchor="t" anchorCtr="0">
            <a:spAutoFit/>
          </a:bodyPr>
          <a:lstStyle/>
          <a:p>
            <a:pPr lvl="0">
              <a:lnSpc>
                <a:spcPct val="115000"/>
              </a:lnSpc>
            </a:pPr>
            <a:r>
              <a:rPr lang="sv-SE" sz="2200" b="1" dirty="0">
                <a:solidFill>
                  <a:srgbClr val="666666"/>
                </a:solidFill>
                <a:latin typeface="Roboto"/>
                <a:ea typeface="Roboto"/>
                <a:cs typeface="Roboto"/>
                <a:sym typeface="Roboto"/>
              </a:rPr>
              <a:t>När mönster framträder ur alla svar blir det tydligt att det finns en gemensam bild av vad som skapar värde: </a:t>
            </a:r>
          </a:p>
        </p:txBody>
      </p:sp>
      <p:sp>
        <p:nvSpPr>
          <p:cNvPr id="378" name="Google Shape;378;p36"/>
          <p:cNvSpPr/>
          <p:nvPr/>
        </p:nvSpPr>
        <p:spPr>
          <a:xfrm>
            <a:off x="2857200" y="3155682"/>
            <a:ext cx="2923500" cy="2895300"/>
          </a:xfrm>
          <a:prstGeom prst="wedgeEllipseCallout">
            <a:avLst>
              <a:gd name="adj1" fmla="val 51233"/>
              <a:gd name="adj2" fmla="val 45405"/>
            </a:avLst>
          </a:prstGeom>
          <a:solidFill>
            <a:srgbClr val="FFC000"/>
          </a:solidFill>
          <a:ln>
            <a:noFill/>
          </a:ln>
        </p:spPr>
        <p:txBody>
          <a:bodyPr spcFirstLastPara="1" wrap="square" lIns="0" tIns="0" rIns="0" bIns="0" anchor="ctr" anchorCtr="0">
            <a:noAutofit/>
          </a:bodyPr>
          <a:lstStyle/>
          <a:p>
            <a:pPr marL="0" lvl="0" indent="0" algn="ctr" rtl="0">
              <a:spcBef>
                <a:spcPts val="0"/>
              </a:spcBef>
              <a:spcAft>
                <a:spcPts val="0"/>
              </a:spcAft>
              <a:buNone/>
            </a:pPr>
            <a:r>
              <a:rPr lang="sv" sz="1600" b="1" u="sng" dirty="0">
                <a:solidFill>
                  <a:schemeClr val="lt1"/>
                </a:solidFill>
                <a:latin typeface="Calibri"/>
                <a:ea typeface="Calibri"/>
                <a:cs typeface="Calibri"/>
                <a:sym typeface="Calibri"/>
              </a:rPr>
              <a:t>Medarbetare</a:t>
            </a:r>
            <a:br>
              <a:rPr lang="sv" sz="1600" b="1" dirty="0">
                <a:solidFill>
                  <a:schemeClr val="lt1"/>
                </a:solidFill>
                <a:latin typeface="Calibri"/>
                <a:ea typeface="Calibri"/>
                <a:cs typeface="Calibri"/>
                <a:sym typeface="Calibri"/>
              </a:rPr>
            </a:br>
            <a:r>
              <a:rPr lang="sv" sz="1600" b="1" dirty="0">
                <a:solidFill>
                  <a:schemeClr val="lt1"/>
                </a:solidFill>
                <a:latin typeface="Calibri"/>
                <a:ea typeface="Calibri"/>
                <a:cs typeface="Calibri"/>
                <a:sym typeface="Calibri"/>
              </a:rPr>
              <a:t>Vi behöver </a:t>
            </a:r>
            <a:r>
              <a:rPr lang="sv" sz="1600" b="1" i="1" dirty="0">
                <a:solidFill>
                  <a:schemeClr val="lt1"/>
                </a:solidFill>
                <a:latin typeface="Calibri"/>
                <a:ea typeface="Calibri"/>
                <a:cs typeface="Calibri"/>
                <a:sym typeface="Calibri"/>
              </a:rPr>
              <a:t>tid</a:t>
            </a:r>
            <a:r>
              <a:rPr lang="sv" sz="1600" b="1" dirty="0">
                <a:solidFill>
                  <a:schemeClr val="lt1"/>
                </a:solidFill>
                <a:latin typeface="Calibri"/>
                <a:ea typeface="Calibri"/>
                <a:cs typeface="Calibri"/>
                <a:sym typeface="Calibri"/>
              </a:rPr>
              <a:t> att </a:t>
            </a:r>
            <a:br>
              <a:rPr lang="sv" sz="1600" b="1" dirty="0">
                <a:solidFill>
                  <a:schemeClr val="lt1"/>
                </a:solidFill>
                <a:latin typeface="Calibri"/>
                <a:ea typeface="Calibri"/>
                <a:cs typeface="Calibri"/>
                <a:sym typeface="Calibri"/>
              </a:rPr>
            </a:br>
            <a:r>
              <a:rPr lang="sv" sz="1600" b="1" dirty="0">
                <a:solidFill>
                  <a:schemeClr val="lt1"/>
                </a:solidFill>
                <a:latin typeface="Calibri"/>
                <a:ea typeface="Calibri"/>
                <a:cs typeface="Calibri"/>
                <a:sym typeface="Calibri"/>
              </a:rPr>
              <a:t>göra rätt och möjlighet att arbeta i team för att göra ett bra jobb </a:t>
            </a:r>
            <a:endParaRPr sz="1600" b="1" dirty="0">
              <a:solidFill>
                <a:schemeClr val="lt1"/>
              </a:solidFill>
              <a:latin typeface="Calibri"/>
              <a:ea typeface="Calibri"/>
              <a:cs typeface="Calibri"/>
              <a:sym typeface="Calibri"/>
            </a:endParaRPr>
          </a:p>
        </p:txBody>
      </p:sp>
      <p:sp>
        <p:nvSpPr>
          <p:cNvPr id="379" name="Google Shape;379;p36"/>
          <p:cNvSpPr/>
          <p:nvPr/>
        </p:nvSpPr>
        <p:spPr>
          <a:xfrm>
            <a:off x="4666950" y="1473782"/>
            <a:ext cx="2858100" cy="2830500"/>
          </a:xfrm>
          <a:prstGeom prst="wedgeEllipseCallout">
            <a:avLst>
              <a:gd name="adj1" fmla="val 408"/>
              <a:gd name="adj2" fmla="val 65426"/>
            </a:avLst>
          </a:prstGeom>
          <a:solidFill>
            <a:srgbClr val="F00573">
              <a:alpha val="821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 sz="1600" b="1" u="sng">
                <a:solidFill>
                  <a:schemeClr val="lt1"/>
                </a:solidFill>
                <a:latin typeface="Calibri"/>
                <a:ea typeface="Calibri"/>
                <a:cs typeface="Calibri"/>
                <a:sym typeface="Calibri"/>
              </a:rPr>
              <a:t>Invånare</a:t>
            </a:r>
            <a:br>
              <a:rPr lang="sv" sz="1600" b="1">
                <a:solidFill>
                  <a:schemeClr val="lt1"/>
                </a:solidFill>
                <a:latin typeface="Calibri"/>
                <a:ea typeface="Calibri"/>
                <a:cs typeface="Calibri"/>
                <a:sym typeface="Calibri"/>
              </a:rPr>
            </a:br>
            <a:r>
              <a:rPr lang="sv" sz="1600" b="1">
                <a:solidFill>
                  <a:schemeClr val="lt1"/>
                </a:solidFill>
                <a:latin typeface="Calibri"/>
                <a:ea typeface="Calibri"/>
                <a:cs typeface="Calibri"/>
                <a:sym typeface="Calibri"/>
              </a:rPr>
              <a:t>Vi vill bli lyssnade </a:t>
            </a:r>
            <a:br>
              <a:rPr lang="sv" sz="1600" b="1">
                <a:solidFill>
                  <a:schemeClr val="lt1"/>
                </a:solidFill>
                <a:latin typeface="Calibri"/>
                <a:ea typeface="Calibri"/>
                <a:cs typeface="Calibri"/>
                <a:sym typeface="Calibri"/>
              </a:rPr>
            </a:br>
            <a:r>
              <a:rPr lang="sv" sz="1600" b="1">
                <a:solidFill>
                  <a:schemeClr val="lt1"/>
                </a:solidFill>
                <a:latin typeface="Calibri"/>
                <a:ea typeface="Calibri"/>
                <a:cs typeface="Calibri"/>
                <a:sym typeface="Calibri"/>
              </a:rPr>
              <a:t>på och känna att det finns en samman-</a:t>
            </a:r>
            <a:br>
              <a:rPr lang="sv" sz="1600" b="1">
                <a:solidFill>
                  <a:schemeClr val="lt1"/>
                </a:solidFill>
                <a:latin typeface="Calibri"/>
                <a:ea typeface="Calibri"/>
                <a:cs typeface="Calibri"/>
                <a:sym typeface="Calibri"/>
              </a:rPr>
            </a:br>
            <a:r>
              <a:rPr lang="sv" sz="1600" b="1">
                <a:solidFill>
                  <a:schemeClr val="lt1"/>
                </a:solidFill>
                <a:latin typeface="Calibri"/>
                <a:ea typeface="Calibri"/>
                <a:cs typeface="Calibri"/>
                <a:sym typeface="Calibri"/>
              </a:rPr>
              <a:t>hållen plan för vår hälsa</a:t>
            </a:r>
            <a:endParaRPr sz="1600" b="1">
              <a:solidFill>
                <a:srgbClr val="FFFFFF"/>
              </a:solidFill>
              <a:latin typeface="Calibri"/>
              <a:ea typeface="Calibri"/>
              <a:cs typeface="Calibri"/>
              <a:sym typeface="Calibri"/>
            </a:endParaRPr>
          </a:p>
        </p:txBody>
      </p:sp>
      <p:pic>
        <p:nvPicPr>
          <p:cNvPr id="381" name="Google Shape;381;p36"/>
          <p:cNvPicPr preferRelativeResize="0"/>
          <p:nvPr/>
        </p:nvPicPr>
        <p:blipFill rotWithShape="1">
          <a:blip r:embed="rId5">
            <a:alphaModFix/>
          </a:blip>
          <a:srcRect l="45668" t="807" r="6490" b="30165"/>
          <a:stretch/>
        </p:blipFill>
        <p:spPr>
          <a:xfrm>
            <a:off x="-377370" y="3388275"/>
            <a:ext cx="2649620" cy="3825325"/>
          </a:xfrm>
          <a:prstGeom prst="rect">
            <a:avLst/>
          </a:prstGeom>
          <a:noFill/>
          <a:ln>
            <a:noFill/>
          </a:ln>
        </p:spPr>
      </p:pic>
      <p:pic>
        <p:nvPicPr>
          <p:cNvPr id="382" name="Google Shape;382;p36"/>
          <p:cNvPicPr preferRelativeResize="0"/>
          <p:nvPr/>
        </p:nvPicPr>
        <p:blipFill rotWithShape="1">
          <a:blip r:embed="rId6">
            <a:alphaModFix/>
          </a:blip>
          <a:srcRect l="37563" r="8023" b="15267"/>
          <a:stretch/>
        </p:blipFill>
        <p:spPr>
          <a:xfrm flipH="1">
            <a:off x="9961876" y="3218175"/>
            <a:ext cx="2649620" cy="3995425"/>
          </a:xfrm>
          <a:prstGeom prst="rect">
            <a:avLst/>
          </a:prstGeom>
          <a:noFill/>
          <a:ln>
            <a:noFill/>
          </a:ln>
        </p:spPr>
      </p:pic>
      <p:pic>
        <p:nvPicPr>
          <p:cNvPr id="2" name="Bild 21" descr="Bild 21">
            <a:hlinkClick r:id="" action="ppaction://media"/>
            <a:extLst>
              <a:ext uri="{FF2B5EF4-FFF2-40B4-BE49-F238E27FC236}">
                <a16:creationId xmlns:a16="http://schemas.microsoft.com/office/drawing/2014/main" id="{0138F2C9-B17B-BA4A-B9C7-BF4F38AF4CD4}"/>
              </a:ext>
            </a:extLst>
          </p:cNvPr>
          <p:cNvPicPr>
            <a:picLocks noChangeAspect="1"/>
          </p:cNvPicPr>
          <p:nvPr>
            <a:audioFile r:link="rId1"/>
            <p:extLst>
              <p:ext uri="{DAA4B4D4-6D71-4841-9C94-3DE7FCFB9230}">
                <p14:media xmlns:p14="http://schemas.microsoft.com/office/powerpoint/2010/main" r:embed="rId2">
                  <p14:trim st="764.5295" end="735.1623"/>
                </p14:media>
              </p:ext>
            </p:extLst>
          </p:nvPr>
        </p:nvPicPr>
        <p:blipFill>
          <a:blip r:embed="rId7"/>
          <a:stretch>
            <a:fillRect/>
          </a:stretch>
        </p:blipFill>
        <p:spPr>
          <a:xfrm>
            <a:off x="11591706" y="154147"/>
            <a:ext cx="421200" cy="421200"/>
          </a:xfrm>
          <a:prstGeom prst="rect">
            <a:avLst/>
          </a:prstGeom>
        </p:spPr>
      </p:pic>
    </p:spTree>
  </p:cSld>
  <p:clrMapOvr>
    <a:masterClrMapping/>
  </p:clrMapOvr>
  <p:transition spd="slow" advClick="0" advTm="200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45" fill="hold"/>
                                        <p:tgtEl>
                                          <p:spTgt spid="2"/>
                                        </p:tgtEl>
                                      </p:cBhvr>
                                    </p:cmd>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81"/>
                                        </p:tgtEl>
                                        <p:attrNameLst>
                                          <p:attrName>r</p:attrName>
                                        </p:attrNameLst>
                                      </p:cBhvr>
                                    </p:animRot>
                                    <p:animRot by="-240000">
                                      <p:cBhvr>
                                        <p:cTn id="9" dur="1000" fill="hold">
                                          <p:stCondLst>
                                            <p:cond delay="1000"/>
                                          </p:stCondLst>
                                        </p:cTn>
                                        <p:tgtEl>
                                          <p:spTgt spid="381"/>
                                        </p:tgtEl>
                                        <p:attrNameLst>
                                          <p:attrName>r</p:attrName>
                                        </p:attrNameLst>
                                      </p:cBhvr>
                                    </p:animRot>
                                    <p:animRot by="240000">
                                      <p:cBhvr>
                                        <p:cTn id="10" dur="1000" fill="hold">
                                          <p:stCondLst>
                                            <p:cond delay="2000"/>
                                          </p:stCondLst>
                                        </p:cTn>
                                        <p:tgtEl>
                                          <p:spTgt spid="381"/>
                                        </p:tgtEl>
                                        <p:attrNameLst>
                                          <p:attrName>r</p:attrName>
                                        </p:attrNameLst>
                                      </p:cBhvr>
                                    </p:animRot>
                                    <p:animRot by="-240000">
                                      <p:cBhvr>
                                        <p:cTn id="11" dur="1000" fill="hold">
                                          <p:stCondLst>
                                            <p:cond delay="3000"/>
                                          </p:stCondLst>
                                        </p:cTn>
                                        <p:tgtEl>
                                          <p:spTgt spid="381"/>
                                        </p:tgtEl>
                                        <p:attrNameLst>
                                          <p:attrName>r</p:attrName>
                                        </p:attrNameLst>
                                      </p:cBhvr>
                                    </p:animRot>
                                    <p:animRot by="120000">
                                      <p:cBhvr>
                                        <p:cTn id="12" dur="1000" fill="hold">
                                          <p:stCondLst>
                                            <p:cond delay="4000"/>
                                          </p:stCondLst>
                                        </p:cTn>
                                        <p:tgtEl>
                                          <p:spTgt spid="381"/>
                                        </p:tgtEl>
                                        <p:attrNameLst>
                                          <p:attrName>r</p:attrName>
                                        </p:attrNameLst>
                                      </p:cBhvr>
                                    </p:animRot>
                                  </p:childTnLst>
                                </p:cTn>
                              </p:par>
                              <p:par>
                                <p:cTn id="13" presetID="32" presetClass="emph" presetSubtype="0" repeatCount="indefinite" fill="hold" nodeType="withEffect">
                                  <p:stCondLst>
                                    <p:cond delay="2000"/>
                                  </p:stCondLst>
                                  <p:childTnLst>
                                    <p:animRot by="120000">
                                      <p:cBhvr>
                                        <p:cTn id="14" dur="500" fill="hold">
                                          <p:stCondLst>
                                            <p:cond delay="0"/>
                                          </p:stCondLst>
                                        </p:cTn>
                                        <p:tgtEl>
                                          <p:spTgt spid="382"/>
                                        </p:tgtEl>
                                        <p:attrNameLst>
                                          <p:attrName>r</p:attrName>
                                        </p:attrNameLst>
                                      </p:cBhvr>
                                    </p:animRot>
                                    <p:animRot by="-240000">
                                      <p:cBhvr>
                                        <p:cTn id="15" dur="1000" fill="hold">
                                          <p:stCondLst>
                                            <p:cond delay="1000"/>
                                          </p:stCondLst>
                                        </p:cTn>
                                        <p:tgtEl>
                                          <p:spTgt spid="382"/>
                                        </p:tgtEl>
                                        <p:attrNameLst>
                                          <p:attrName>r</p:attrName>
                                        </p:attrNameLst>
                                      </p:cBhvr>
                                    </p:animRot>
                                    <p:animRot by="240000">
                                      <p:cBhvr>
                                        <p:cTn id="16" dur="1000" fill="hold">
                                          <p:stCondLst>
                                            <p:cond delay="2000"/>
                                          </p:stCondLst>
                                        </p:cTn>
                                        <p:tgtEl>
                                          <p:spTgt spid="382"/>
                                        </p:tgtEl>
                                        <p:attrNameLst>
                                          <p:attrName>r</p:attrName>
                                        </p:attrNameLst>
                                      </p:cBhvr>
                                    </p:animRot>
                                    <p:animRot by="-240000">
                                      <p:cBhvr>
                                        <p:cTn id="17" dur="1000" fill="hold">
                                          <p:stCondLst>
                                            <p:cond delay="3000"/>
                                          </p:stCondLst>
                                        </p:cTn>
                                        <p:tgtEl>
                                          <p:spTgt spid="382"/>
                                        </p:tgtEl>
                                        <p:attrNameLst>
                                          <p:attrName>r</p:attrName>
                                        </p:attrNameLst>
                                      </p:cBhvr>
                                    </p:animRot>
                                    <p:animRot by="120000">
                                      <p:cBhvr>
                                        <p:cTn id="18" dur="1000" fill="hold">
                                          <p:stCondLst>
                                            <p:cond delay="4000"/>
                                          </p:stCondLst>
                                        </p:cTn>
                                        <p:tgtEl>
                                          <p:spTgt spid="3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14131"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F0F2"/>
        </a:solidFill>
        <a:effectLst/>
      </p:bgPr>
    </p:bg>
    <p:spTree>
      <p:nvGrpSpPr>
        <p:cNvPr id="1" name="Shape 98"/>
        <p:cNvGrpSpPr/>
        <p:nvPr/>
      </p:nvGrpSpPr>
      <p:grpSpPr>
        <a:xfrm>
          <a:off x="0" y="0"/>
          <a:ext cx="0" cy="0"/>
          <a:chOff x="0" y="0"/>
          <a:chExt cx="0" cy="0"/>
        </a:xfrm>
      </p:grpSpPr>
      <p:sp>
        <p:nvSpPr>
          <p:cNvPr id="99" name="Google Shape;99;p15"/>
          <p:cNvSpPr/>
          <p:nvPr/>
        </p:nvSpPr>
        <p:spPr>
          <a:xfrm>
            <a:off x="3867825" y="4000738"/>
            <a:ext cx="2452200" cy="2452200"/>
          </a:xfrm>
          <a:prstGeom prst="ellipse">
            <a:avLst/>
          </a:prstGeom>
          <a:solidFill>
            <a:srgbClr val="FFC000">
              <a:alpha val="7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947357" y="4000738"/>
            <a:ext cx="2452200" cy="2452200"/>
          </a:xfrm>
          <a:prstGeom prst="ellipse">
            <a:avLst/>
          </a:prstGeom>
          <a:solidFill>
            <a:srgbClr val="00B050">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4907591" y="2272500"/>
            <a:ext cx="2452200" cy="2452200"/>
          </a:xfrm>
          <a:prstGeom prst="ellipse">
            <a:avLst/>
          </a:prstGeom>
          <a:solidFill>
            <a:srgbClr val="F00573">
              <a:alpha val="82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 name="Google Shape;102;p15"/>
          <p:cNvPicPr preferRelativeResize="0"/>
          <p:nvPr/>
        </p:nvPicPr>
        <p:blipFill rotWithShape="1">
          <a:blip r:embed="rId5">
            <a:alphaModFix/>
          </a:blip>
          <a:srcRect/>
          <a:stretch/>
        </p:blipFill>
        <p:spPr>
          <a:xfrm>
            <a:off x="2075400" y="1565400"/>
            <a:ext cx="7701875" cy="5444999"/>
          </a:xfrm>
          <a:prstGeom prst="rect">
            <a:avLst/>
          </a:prstGeom>
          <a:noFill/>
          <a:ln>
            <a:noFill/>
          </a:ln>
        </p:spPr>
      </p:pic>
      <p:sp>
        <p:nvSpPr>
          <p:cNvPr id="103" name="Google Shape;103;p15"/>
          <p:cNvSpPr txBox="1"/>
          <p:nvPr/>
        </p:nvSpPr>
        <p:spPr>
          <a:xfrm>
            <a:off x="440350" y="443525"/>
            <a:ext cx="8341500" cy="170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2200" b="1">
                <a:solidFill>
                  <a:srgbClr val="666666"/>
                </a:solidFill>
                <a:latin typeface="Roboto"/>
                <a:ea typeface="Roboto"/>
                <a:cs typeface="Roboto"/>
                <a:sym typeface="Roboto"/>
              </a:rPr>
              <a:t>Hur kan vi skapa förutsättningar för ett meningsfullt </a:t>
            </a:r>
            <a:br>
              <a:rPr lang="sv" sz="2200" b="1">
                <a:solidFill>
                  <a:srgbClr val="666666"/>
                </a:solidFill>
                <a:latin typeface="Roboto"/>
                <a:ea typeface="Roboto"/>
                <a:cs typeface="Roboto"/>
                <a:sym typeface="Roboto"/>
              </a:rPr>
            </a:br>
            <a:r>
              <a:rPr lang="sv" sz="2200" b="1" i="1" u="sng">
                <a:solidFill>
                  <a:srgbClr val="666666"/>
                </a:solidFill>
                <a:latin typeface="Roboto"/>
                <a:ea typeface="Roboto"/>
                <a:cs typeface="Roboto"/>
                <a:sym typeface="Roboto"/>
              </a:rPr>
              <a:t>partnerskap</a:t>
            </a:r>
            <a:r>
              <a:rPr lang="sv" sz="2200" b="1">
                <a:solidFill>
                  <a:srgbClr val="666666"/>
                </a:solidFill>
                <a:latin typeface="Roboto"/>
                <a:ea typeface="Roboto"/>
                <a:cs typeface="Roboto"/>
                <a:sym typeface="Roboto"/>
              </a:rPr>
              <a:t> för en Nära vård som gynnar alla i vår region?  </a:t>
            </a:r>
            <a:endParaRPr sz="2200" b="1">
              <a:solidFill>
                <a:srgbClr val="666666"/>
              </a:solidFill>
              <a:latin typeface="Roboto"/>
              <a:ea typeface="Roboto"/>
              <a:cs typeface="Roboto"/>
              <a:sym typeface="Roboto"/>
            </a:endParaRPr>
          </a:p>
          <a:p>
            <a:pPr marL="0" lvl="0" indent="0" algn="l" rtl="0">
              <a:lnSpc>
                <a:spcPct val="115000"/>
              </a:lnSpc>
              <a:spcBef>
                <a:spcPts val="1000"/>
              </a:spcBef>
              <a:spcAft>
                <a:spcPts val="1000"/>
              </a:spcAft>
              <a:buNone/>
            </a:pPr>
            <a:r>
              <a:rPr lang="sv" sz="1200" b="1">
                <a:solidFill>
                  <a:srgbClr val="666666"/>
                </a:solidFill>
                <a:latin typeface="Roboto"/>
                <a:ea typeface="Roboto"/>
                <a:cs typeface="Roboto"/>
                <a:sym typeface="Roboto"/>
              </a:rPr>
              <a:t>Utrymme för lyssnande som skapar relationer och trygghet</a:t>
            </a:r>
            <a:br>
              <a:rPr lang="sv" sz="1200" b="1">
                <a:solidFill>
                  <a:srgbClr val="666666"/>
                </a:solidFill>
                <a:latin typeface="Roboto"/>
                <a:ea typeface="Roboto"/>
                <a:cs typeface="Roboto"/>
                <a:sym typeface="Roboto"/>
              </a:rPr>
            </a:br>
            <a:r>
              <a:rPr lang="sv" sz="1200" b="1">
                <a:solidFill>
                  <a:srgbClr val="666666"/>
                </a:solidFill>
                <a:latin typeface="Roboto"/>
                <a:ea typeface="Roboto"/>
                <a:cs typeface="Roboto"/>
                <a:sym typeface="Roboto"/>
              </a:rPr>
              <a:t>Tid för medarbetarna att göra rätt i kontakt med invånarna</a:t>
            </a:r>
            <a:br>
              <a:rPr lang="sv" sz="1200" b="1">
                <a:solidFill>
                  <a:srgbClr val="666666"/>
                </a:solidFill>
                <a:latin typeface="Roboto"/>
                <a:ea typeface="Roboto"/>
                <a:cs typeface="Roboto"/>
                <a:sym typeface="Roboto"/>
              </a:rPr>
            </a:br>
            <a:r>
              <a:rPr lang="sv" sz="1200" b="1">
                <a:solidFill>
                  <a:srgbClr val="666666"/>
                </a:solidFill>
                <a:latin typeface="Roboto"/>
                <a:ea typeface="Roboto"/>
                <a:cs typeface="Roboto"/>
                <a:sym typeface="Roboto"/>
              </a:rPr>
              <a:t>Ett modigt ledarskap med tillit, samverkan och samsyn</a:t>
            </a:r>
            <a:endParaRPr sz="2200" b="1">
              <a:solidFill>
                <a:srgbClr val="666666"/>
              </a:solidFill>
              <a:latin typeface="Roboto"/>
              <a:ea typeface="Roboto"/>
              <a:cs typeface="Roboto"/>
              <a:sym typeface="Roboto"/>
            </a:endParaRPr>
          </a:p>
        </p:txBody>
      </p:sp>
      <p:pic>
        <p:nvPicPr>
          <p:cNvPr id="2" name="Bild 22" descr="Bild 22">
            <a:hlinkClick r:id="" action="ppaction://media"/>
            <a:extLst>
              <a:ext uri="{FF2B5EF4-FFF2-40B4-BE49-F238E27FC236}">
                <a16:creationId xmlns:a16="http://schemas.microsoft.com/office/drawing/2014/main" id="{20C8EEC9-4274-6441-9D0B-4CEA926B5792}"/>
              </a:ext>
            </a:extLst>
          </p:cNvPr>
          <p:cNvPicPr>
            <a:picLocks noChangeAspect="1"/>
          </p:cNvPicPr>
          <p:nvPr>
            <a:audioFile r:link="rId1"/>
            <p:extLst>
              <p:ext uri="{DAA4B4D4-6D71-4841-9C94-3DE7FCFB9230}">
                <p14:media xmlns:p14="http://schemas.microsoft.com/office/powerpoint/2010/main" r:embed="rId2">
                  <p14:trim st="430.2278" end="701.0942"/>
                </p14:media>
              </p:ext>
            </p:extLst>
          </p:nvPr>
        </p:nvPicPr>
        <p:blipFill>
          <a:blip r:embed="rId6"/>
          <a:stretch>
            <a:fillRect/>
          </a:stretch>
        </p:blipFill>
        <p:spPr>
          <a:xfrm>
            <a:off x="11584592" y="174869"/>
            <a:ext cx="421200" cy="421200"/>
          </a:xfrm>
          <a:prstGeom prst="rect">
            <a:avLst/>
          </a:prstGeom>
        </p:spPr>
      </p:pic>
    </p:spTree>
  </p:cSld>
  <p:clrMapOvr>
    <a:masterClrMapping/>
  </p:clrMapOvr>
  <p:transition spd="slow" advClick="0" advTm="242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19" fill="hold"/>
                                        <p:tgtEl>
                                          <p:spTgt spid="2"/>
                                        </p:tgtEl>
                                      </p:cBhvr>
                                    </p:cmd>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102"/>
                                        </p:tgtEl>
                                        <p:attrNameLst>
                                          <p:attrName>r</p:attrName>
                                        </p:attrNameLst>
                                      </p:cBhvr>
                                    </p:animRot>
                                    <p:animRot by="-240000">
                                      <p:cBhvr>
                                        <p:cTn id="9" dur="1000" fill="hold">
                                          <p:stCondLst>
                                            <p:cond delay="1000"/>
                                          </p:stCondLst>
                                        </p:cTn>
                                        <p:tgtEl>
                                          <p:spTgt spid="102"/>
                                        </p:tgtEl>
                                        <p:attrNameLst>
                                          <p:attrName>r</p:attrName>
                                        </p:attrNameLst>
                                      </p:cBhvr>
                                    </p:animRot>
                                    <p:animRot by="240000">
                                      <p:cBhvr>
                                        <p:cTn id="10" dur="1000" fill="hold">
                                          <p:stCondLst>
                                            <p:cond delay="2000"/>
                                          </p:stCondLst>
                                        </p:cTn>
                                        <p:tgtEl>
                                          <p:spTgt spid="102"/>
                                        </p:tgtEl>
                                        <p:attrNameLst>
                                          <p:attrName>r</p:attrName>
                                        </p:attrNameLst>
                                      </p:cBhvr>
                                    </p:animRot>
                                    <p:animRot by="-240000">
                                      <p:cBhvr>
                                        <p:cTn id="11" dur="1000" fill="hold">
                                          <p:stCondLst>
                                            <p:cond delay="3000"/>
                                          </p:stCondLst>
                                        </p:cTn>
                                        <p:tgtEl>
                                          <p:spTgt spid="102"/>
                                        </p:tgtEl>
                                        <p:attrNameLst>
                                          <p:attrName>r</p:attrName>
                                        </p:attrNameLst>
                                      </p:cBhvr>
                                    </p:animRot>
                                    <p:animRot by="120000">
                                      <p:cBhvr>
                                        <p:cTn id="12" dur="1000" fill="hold">
                                          <p:stCondLst>
                                            <p:cond delay="4000"/>
                                          </p:stCondLst>
                                        </p:cTn>
                                        <p:tgtEl>
                                          <p:spTgt spid="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1931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141"/>
        <p:cNvGrpSpPr/>
        <p:nvPr/>
      </p:nvGrpSpPr>
      <p:grpSpPr>
        <a:xfrm>
          <a:off x="0" y="0"/>
          <a:ext cx="0" cy="0"/>
          <a:chOff x="0" y="0"/>
          <a:chExt cx="0" cy="0"/>
        </a:xfrm>
      </p:grpSpPr>
      <p:sp>
        <p:nvSpPr>
          <p:cNvPr id="142" name="Google Shape;142;p18"/>
          <p:cNvSpPr/>
          <p:nvPr/>
        </p:nvSpPr>
        <p:spPr>
          <a:xfrm>
            <a:off x="469925" y="440550"/>
            <a:ext cx="11278200" cy="6006300"/>
          </a:xfrm>
          <a:prstGeom prst="roundRect">
            <a:avLst>
              <a:gd name="adj" fmla="val 2690"/>
            </a:avLst>
          </a:prstGeom>
          <a:solidFill>
            <a:srgbClr val="FCFEF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txBox="1"/>
          <p:nvPr/>
        </p:nvSpPr>
        <p:spPr>
          <a:xfrm>
            <a:off x="836850" y="747025"/>
            <a:ext cx="4670100" cy="112258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v" sz="3100" dirty="0">
                <a:solidFill>
                  <a:srgbClr val="666666"/>
                </a:solidFill>
                <a:latin typeface="Roboto Medium" pitchFamily="2" charset="0"/>
                <a:ea typeface="Roboto Medium" pitchFamily="2" charset="0"/>
                <a:cs typeface="Roboto"/>
                <a:sym typeface="Roboto"/>
              </a:rPr>
              <a:t>Invånarpanelen</a:t>
            </a:r>
            <a:endParaRPr sz="3100" dirty="0">
              <a:solidFill>
                <a:srgbClr val="666666"/>
              </a:solidFill>
              <a:latin typeface="Roboto Medium" pitchFamily="2" charset="0"/>
              <a:ea typeface="Roboto Medium" pitchFamily="2" charset="0"/>
              <a:cs typeface="Roboto"/>
              <a:sym typeface="Roboto"/>
            </a:endParaRPr>
          </a:p>
          <a:p>
            <a:pPr marL="0" lvl="0" indent="0" algn="l" rtl="0">
              <a:lnSpc>
                <a:spcPct val="115000"/>
              </a:lnSpc>
              <a:spcBef>
                <a:spcPts val="0"/>
              </a:spcBef>
              <a:spcAft>
                <a:spcPts val="0"/>
              </a:spcAft>
              <a:buNone/>
            </a:pPr>
            <a:r>
              <a:rPr lang="sv" sz="2200" dirty="0">
                <a:solidFill>
                  <a:srgbClr val="666666"/>
                </a:solidFill>
                <a:latin typeface="Roboto"/>
                <a:ea typeface="Roboto"/>
                <a:cs typeface="Roboto"/>
                <a:sym typeface="Roboto"/>
              </a:rPr>
              <a:t>4 veckor / 4 frågor</a:t>
            </a:r>
            <a:endParaRPr sz="2200" dirty="0">
              <a:solidFill>
                <a:srgbClr val="666666"/>
              </a:solidFill>
              <a:latin typeface="Roboto"/>
              <a:ea typeface="Roboto"/>
              <a:cs typeface="Roboto"/>
              <a:sym typeface="Roboto"/>
            </a:endParaRPr>
          </a:p>
        </p:txBody>
      </p:sp>
      <p:cxnSp>
        <p:nvCxnSpPr>
          <p:cNvPr id="144" name="Google Shape;144;p18"/>
          <p:cNvCxnSpPr>
            <a:cxnSpLocks/>
            <a:stCxn id="145" idx="6"/>
          </p:cNvCxnSpPr>
          <p:nvPr/>
        </p:nvCxnSpPr>
        <p:spPr>
          <a:xfrm>
            <a:off x="2631341" y="3335655"/>
            <a:ext cx="1705800" cy="883200"/>
          </a:xfrm>
          <a:prstGeom prst="curvedConnector3">
            <a:avLst>
              <a:gd name="adj1" fmla="val 50003"/>
            </a:avLst>
          </a:prstGeom>
          <a:noFill/>
          <a:ln w="28575" cap="flat" cmpd="sng">
            <a:solidFill>
              <a:srgbClr val="1D9DA3"/>
            </a:solidFill>
            <a:prstDash val="dot"/>
            <a:round/>
            <a:headEnd type="none" w="med" len="med"/>
            <a:tailEnd type="none" w="med" len="med"/>
          </a:ln>
        </p:spPr>
      </p:cxnSp>
      <p:grpSp>
        <p:nvGrpSpPr>
          <p:cNvPr id="147" name="Google Shape;147;p18"/>
          <p:cNvGrpSpPr/>
          <p:nvPr/>
        </p:nvGrpSpPr>
        <p:grpSpPr>
          <a:xfrm>
            <a:off x="1543903" y="2791936"/>
            <a:ext cx="1087439" cy="1087439"/>
            <a:chOff x="4583590" y="2214175"/>
            <a:chExt cx="2452500" cy="2452500"/>
          </a:xfrm>
        </p:grpSpPr>
        <p:sp>
          <p:nvSpPr>
            <p:cNvPr id="145" name="Google Shape;145;p18"/>
            <p:cNvSpPr/>
            <p:nvPr/>
          </p:nvSpPr>
          <p:spPr>
            <a:xfrm>
              <a:off x="4583590" y="2214175"/>
              <a:ext cx="2452500" cy="2452500"/>
            </a:xfrm>
            <a:prstGeom prst="ellipse">
              <a:avLst/>
            </a:prstGeom>
            <a:noFill/>
            <a:ln w="76200" cap="flat" cmpd="sng">
              <a:solidFill>
                <a:srgbClr val="1D9DA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8"/>
            <p:cNvSpPr/>
            <p:nvPr/>
          </p:nvSpPr>
          <p:spPr>
            <a:xfrm rot="5400000">
              <a:off x="5291341" y="2897622"/>
              <a:ext cx="1312200" cy="1076100"/>
            </a:xfrm>
            <a:prstGeom prst="triangle">
              <a:avLst>
                <a:gd name="adj" fmla="val 50000"/>
              </a:avLst>
            </a:prstGeom>
            <a:solidFill>
              <a:srgbClr val="1D9DA3"/>
            </a:solidFill>
            <a:ln>
              <a:solidFill>
                <a:srgbClr val="1D9DA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8"/>
          <p:cNvSpPr txBox="1"/>
          <p:nvPr/>
        </p:nvSpPr>
        <p:spPr>
          <a:xfrm>
            <a:off x="988210" y="3998337"/>
            <a:ext cx="2220900" cy="613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endParaRPr sz="1200" b="1" dirty="0">
              <a:solidFill>
                <a:srgbClr val="1D9DA3"/>
              </a:solidFill>
              <a:latin typeface="Roboto"/>
              <a:ea typeface="Roboto"/>
              <a:cs typeface="Roboto"/>
              <a:sym typeface="Roboto"/>
            </a:endParaRPr>
          </a:p>
          <a:p>
            <a:pPr marL="0" lvl="0" indent="0" algn="ctr" rtl="0">
              <a:lnSpc>
                <a:spcPct val="100000"/>
              </a:lnSpc>
              <a:spcBef>
                <a:spcPts val="0"/>
              </a:spcBef>
              <a:spcAft>
                <a:spcPts val="0"/>
              </a:spcAft>
              <a:buClr>
                <a:schemeClr val="dk1"/>
              </a:buClr>
              <a:buSzPts val="1100"/>
              <a:buFont typeface="Arial"/>
              <a:buNone/>
            </a:pPr>
            <a:r>
              <a:rPr lang="sv" sz="1200" b="1" dirty="0">
                <a:solidFill>
                  <a:srgbClr val="1D9DA3"/>
                </a:solidFill>
                <a:latin typeface="Roboto"/>
                <a:ea typeface="Roboto"/>
                <a:cs typeface="Roboto"/>
                <a:sym typeface="Roboto"/>
              </a:rPr>
              <a:t>1. Berätta om en </a:t>
            </a:r>
            <a:br>
              <a:rPr lang="sv" sz="1200" b="1" dirty="0">
                <a:solidFill>
                  <a:srgbClr val="1D9DA3"/>
                </a:solidFill>
                <a:latin typeface="Roboto"/>
                <a:ea typeface="Roboto"/>
                <a:cs typeface="Roboto"/>
                <a:sym typeface="Roboto"/>
              </a:rPr>
            </a:br>
            <a:r>
              <a:rPr lang="sv" sz="1200" b="1" dirty="0">
                <a:solidFill>
                  <a:srgbClr val="1D9DA3"/>
                </a:solidFill>
                <a:latin typeface="Roboto"/>
                <a:ea typeface="Roboto"/>
                <a:cs typeface="Roboto"/>
                <a:sym typeface="Roboto"/>
              </a:rPr>
              <a:t>bra upplevelse när du </a:t>
            </a:r>
            <a:br>
              <a:rPr lang="sv" sz="1200" b="1" dirty="0">
                <a:solidFill>
                  <a:srgbClr val="1D9DA3"/>
                </a:solidFill>
                <a:latin typeface="Roboto"/>
                <a:ea typeface="Roboto"/>
                <a:cs typeface="Roboto"/>
                <a:sym typeface="Roboto"/>
              </a:rPr>
            </a:br>
            <a:r>
              <a:rPr lang="sv" sz="1200" b="1" dirty="0">
                <a:solidFill>
                  <a:srgbClr val="1D9DA3"/>
                </a:solidFill>
                <a:latin typeface="Roboto"/>
                <a:ea typeface="Roboto"/>
                <a:cs typeface="Roboto"/>
                <a:sym typeface="Roboto"/>
              </a:rPr>
              <a:t>fått hjälp av vården.</a:t>
            </a:r>
            <a:endParaRPr sz="1200" b="1" dirty="0">
              <a:solidFill>
                <a:srgbClr val="1D9DA3"/>
              </a:solidFill>
              <a:latin typeface="Roboto"/>
              <a:ea typeface="Roboto"/>
              <a:cs typeface="Roboto"/>
              <a:sym typeface="Roboto"/>
            </a:endParaRPr>
          </a:p>
          <a:p>
            <a:pPr marL="0" lvl="0" indent="0" algn="ctr" rtl="0">
              <a:lnSpc>
                <a:spcPct val="100000"/>
              </a:lnSpc>
              <a:spcBef>
                <a:spcPts val="0"/>
              </a:spcBef>
              <a:spcAft>
                <a:spcPts val="0"/>
              </a:spcAft>
              <a:buNone/>
            </a:pPr>
            <a:endParaRPr sz="1200" b="1" dirty="0">
              <a:solidFill>
                <a:srgbClr val="1D9DA3"/>
              </a:solidFill>
              <a:latin typeface="Roboto"/>
              <a:ea typeface="Roboto"/>
              <a:cs typeface="Roboto"/>
              <a:sym typeface="Roboto"/>
            </a:endParaRPr>
          </a:p>
        </p:txBody>
      </p:sp>
      <p:sp>
        <p:nvSpPr>
          <p:cNvPr id="150" name="Google Shape;150;p18"/>
          <p:cNvSpPr txBox="1"/>
          <p:nvPr/>
        </p:nvSpPr>
        <p:spPr>
          <a:xfrm>
            <a:off x="4112205" y="4897725"/>
            <a:ext cx="1537500" cy="613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sv" sz="1200" b="1">
                <a:solidFill>
                  <a:srgbClr val="1D9DA3"/>
                </a:solidFill>
                <a:latin typeface="Roboto"/>
                <a:ea typeface="Roboto"/>
                <a:cs typeface="Roboto"/>
                <a:sym typeface="Roboto"/>
              </a:rPr>
              <a:t>2. Hur kan vården </a:t>
            </a:r>
            <a:br>
              <a:rPr lang="sv" sz="1200" b="1">
                <a:solidFill>
                  <a:srgbClr val="1D9DA3"/>
                </a:solidFill>
                <a:latin typeface="Roboto"/>
                <a:ea typeface="Roboto"/>
                <a:cs typeface="Roboto"/>
                <a:sym typeface="Roboto"/>
              </a:rPr>
            </a:br>
            <a:r>
              <a:rPr lang="sv" sz="1200" b="1">
                <a:solidFill>
                  <a:srgbClr val="1D9DA3"/>
                </a:solidFill>
                <a:latin typeface="Roboto"/>
                <a:ea typeface="Roboto"/>
                <a:cs typeface="Roboto"/>
                <a:sym typeface="Roboto"/>
              </a:rPr>
              <a:t>och äldreomsorgen bli bättre?</a:t>
            </a:r>
            <a:endParaRPr sz="1200" b="1">
              <a:solidFill>
                <a:srgbClr val="1D9DA3"/>
              </a:solidFill>
              <a:latin typeface="Roboto"/>
              <a:ea typeface="Roboto"/>
              <a:cs typeface="Roboto"/>
              <a:sym typeface="Roboto"/>
            </a:endParaRPr>
          </a:p>
        </p:txBody>
      </p:sp>
      <p:sp>
        <p:nvSpPr>
          <p:cNvPr id="153" name="Google Shape;153;p18"/>
          <p:cNvSpPr txBox="1"/>
          <p:nvPr/>
        </p:nvSpPr>
        <p:spPr>
          <a:xfrm>
            <a:off x="6717675" y="3698363"/>
            <a:ext cx="1705800" cy="548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sv" sz="1200" b="1">
                <a:solidFill>
                  <a:srgbClr val="1D9DA3"/>
                </a:solidFill>
                <a:latin typeface="Roboto"/>
                <a:ea typeface="Roboto"/>
                <a:cs typeface="Roboto"/>
                <a:sym typeface="Roboto"/>
              </a:rPr>
              <a:t>3. Vad är ett </a:t>
            </a:r>
            <a:br>
              <a:rPr lang="sv" sz="1200" b="1">
                <a:solidFill>
                  <a:srgbClr val="1D9DA3"/>
                </a:solidFill>
                <a:latin typeface="Roboto"/>
                <a:ea typeface="Roboto"/>
                <a:cs typeface="Roboto"/>
                <a:sym typeface="Roboto"/>
              </a:rPr>
            </a:br>
            <a:r>
              <a:rPr lang="sv" sz="1200" b="1">
                <a:solidFill>
                  <a:srgbClr val="1D9DA3"/>
                </a:solidFill>
                <a:latin typeface="Roboto"/>
                <a:ea typeface="Roboto"/>
                <a:cs typeface="Roboto"/>
                <a:sym typeface="Roboto"/>
              </a:rPr>
              <a:t>gott lyssnande?</a:t>
            </a:r>
            <a:endParaRPr sz="1200" b="1">
              <a:solidFill>
                <a:srgbClr val="1D9DA3"/>
              </a:solidFill>
              <a:latin typeface="Roboto"/>
              <a:ea typeface="Roboto"/>
              <a:cs typeface="Roboto"/>
              <a:sym typeface="Roboto"/>
            </a:endParaRPr>
          </a:p>
        </p:txBody>
      </p:sp>
      <p:cxnSp>
        <p:nvCxnSpPr>
          <p:cNvPr id="157" name="Google Shape;157;p18"/>
          <p:cNvCxnSpPr>
            <a:cxnSpLocks/>
          </p:cNvCxnSpPr>
          <p:nvPr/>
        </p:nvCxnSpPr>
        <p:spPr>
          <a:xfrm rot="10800000" flipH="1">
            <a:off x="5424668" y="3097141"/>
            <a:ext cx="1578000" cy="1155600"/>
          </a:xfrm>
          <a:prstGeom prst="curvedConnector3">
            <a:avLst>
              <a:gd name="adj1" fmla="val 50002"/>
            </a:avLst>
          </a:prstGeom>
          <a:noFill/>
          <a:ln w="28575" cap="flat" cmpd="sng">
            <a:solidFill>
              <a:srgbClr val="1D9DA3"/>
            </a:solidFill>
            <a:prstDash val="dot"/>
            <a:round/>
            <a:headEnd type="none" w="med" len="med"/>
            <a:tailEnd type="none" w="med" len="med"/>
          </a:ln>
        </p:spPr>
      </p:cxnSp>
      <p:sp>
        <p:nvSpPr>
          <p:cNvPr id="158" name="Google Shape;158;p18"/>
          <p:cNvSpPr txBox="1"/>
          <p:nvPr/>
        </p:nvSpPr>
        <p:spPr>
          <a:xfrm>
            <a:off x="9422350" y="4601100"/>
            <a:ext cx="1537500" cy="613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rgbClr val="1D9DA3"/>
              </a:solidFill>
              <a:latin typeface="Roboto"/>
              <a:ea typeface="Roboto"/>
              <a:cs typeface="Roboto"/>
              <a:sym typeface="Roboto"/>
            </a:endParaRPr>
          </a:p>
          <a:p>
            <a:pPr marL="0" lvl="0" indent="0" algn="ctr" rtl="0">
              <a:lnSpc>
                <a:spcPct val="100000"/>
              </a:lnSpc>
              <a:spcBef>
                <a:spcPts val="0"/>
              </a:spcBef>
              <a:spcAft>
                <a:spcPts val="0"/>
              </a:spcAft>
              <a:buNone/>
            </a:pPr>
            <a:r>
              <a:rPr lang="sv" sz="1200" b="1">
                <a:solidFill>
                  <a:srgbClr val="1D9DA3"/>
                </a:solidFill>
                <a:latin typeface="Roboto"/>
                <a:ea typeface="Roboto"/>
                <a:cs typeface="Roboto"/>
                <a:sym typeface="Roboto"/>
              </a:rPr>
              <a:t>4. Vad vill du </a:t>
            </a:r>
            <a:br>
              <a:rPr lang="sv" sz="1200" b="1">
                <a:solidFill>
                  <a:srgbClr val="1D9DA3"/>
                </a:solidFill>
                <a:latin typeface="Roboto"/>
                <a:ea typeface="Roboto"/>
                <a:cs typeface="Roboto"/>
                <a:sym typeface="Roboto"/>
              </a:rPr>
            </a:br>
            <a:r>
              <a:rPr lang="sv" sz="1200" b="1">
                <a:solidFill>
                  <a:srgbClr val="1D9DA3"/>
                </a:solidFill>
                <a:latin typeface="Roboto"/>
                <a:ea typeface="Roboto"/>
                <a:cs typeface="Roboto"/>
                <a:sym typeface="Roboto"/>
              </a:rPr>
              <a:t>skicka med till beslutsfattarna?</a:t>
            </a:r>
            <a:endParaRPr sz="1200" b="1">
              <a:solidFill>
                <a:srgbClr val="1D9DA3"/>
              </a:solidFill>
              <a:latin typeface="Roboto"/>
              <a:ea typeface="Roboto"/>
              <a:cs typeface="Roboto"/>
              <a:sym typeface="Roboto"/>
            </a:endParaRPr>
          </a:p>
          <a:p>
            <a:pPr marL="0" lvl="0" indent="0" algn="ctr" rtl="0">
              <a:lnSpc>
                <a:spcPct val="100000"/>
              </a:lnSpc>
              <a:spcBef>
                <a:spcPts val="0"/>
              </a:spcBef>
              <a:spcAft>
                <a:spcPts val="0"/>
              </a:spcAft>
              <a:buNone/>
            </a:pPr>
            <a:endParaRPr sz="1200" b="1">
              <a:solidFill>
                <a:srgbClr val="1D9DA3"/>
              </a:solidFill>
              <a:latin typeface="Roboto"/>
              <a:ea typeface="Roboto"/>
              <a:cs typeface="Roboto"/>
              <a:sym typeface="Roboto"/>
            </a:endParaRPr>
          </a:p>
        </p:txBody>
      </p:sp>
      <p:cxnSp>
        <p:nvCxnSpPr>
          <p:cNvPr id="162" name="Google Shape;162;p18"/>
          <p:cNvCxnSpPr>
            <a:cxnSpLocks/>
          </p:cNvCxnSpPr>
          <p:nvPr/>
        </p:nvCxnSpPr>
        <p:spPr>
          <a:xfrm>
            <a:off x="8090168" y="3097241"/>
            <a:ext cx="1557300" cy="858900"/>
          </a:xfrm>
          <a:prstGeom prst="curvedConnector3">
            <a:avLst>
              <a:gd name="adj1" fmla="val 49997"/>
            </a:avLst>
          </a:prstGeom>
          <a:noFill/>
          <a:ln w="28575" cap="flat" cmpd="sng">
            <a:solidFill>
              <a:srgbClr val="1D9DA3"/>
            </a:solidFill>
            <a:prstDash val="dot"/>
            <a:round/>
            <a:headEnd type="none" w="med" len="med"/>
            <a:tailEnd type="none" w="med" len="med"/>
          </a:ln>
        </p:spPr>
      </p:cxnSp>
      <p:grpSp>
        <p:nvGrpSpPr>
          <p:cNvPr id="23" name="Google Shape;147;p18">
            <a:extLst>
              <a:ext uri="{FF2B5EF4-FFF2-40B4-BE49-F238E27FC236}">
                <a16:creationId xmlns:a16="http://schemas.microsoft.com/office/drawing/2014/main" id="{B88EF31C-C899-C642-98A5-3A7483DEA556}"/>
              </a:ext>
            </a:extLst>
          </p:cNvPr>
          <p:cNvGrpSpPr/>
          <p:nvPr/>
        </p:nvGrpSpPr>
        <p:grpSpPr>
          <a:xfrm>
            <a:off x="4354160" y="3709929"/>
            <a:ext cx="1087439" cy="1087439"/>
            <a:chOff x="4583590" y="2214175"/>
            <a:chExt cx="2452500" cy="2452500"/>
          </a:xfrm>
        </p:grpSpPr>
        <p:sp>
          <p:nvSpPr>
            <p:cNvPr id="24" name="Google Shape;145;p18">
              <a:extLst>
                <a:ext uri="{FF2B5EF4-FFF2-40B4-BE49-F238E27FC236}">
                  <a16:creationId xmlns:a16="http://schemas.microsoft.com/office/drawing/2014/main" id="{C810BE22-18AD-FB4A-BAA4-2B0A78807C2A}"/>
                </a:ext>
              </a:extLst>
            </p:cNvPr>
            <p:cNvSpPr/>
            <p:nvPr/>
          </p:nvSpPr>
          <p:spPr>
            <a:xfrm>
              <a:off x="4583590" y="2214175"/>
              <a:ext cx="2452500" cy="2452500"/>
            </a:xfrm>
            <a:prstGeom prst="ellipse">
              <a:avLst/>
            </a:prstGeom>
            <a:noFill/>
            <a:ln w="76200" cap="flat" cmpd="sng">
              <a:solidFill>
                <a:srgbClr val="1D9DA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8;p18">
              <a:extLst>
                <a:ext uri="{FF2B5EF4-FFF2-40B4-BE49-F238E27FC236}">
                  <a16:creationId xmlns:a16="http://schemas.microsoft.com/office/drawing/2014/main" id="{66160C1A-5885-6548-BEF9-981442A3C2FE}"/>
                </a:ext>
              </a:extLst>
            </p:cNvPr>
            <p:cNvSpPr/>
            <p:nvPr/>
          </p:nvSpPr>
          <p:spPr>
            <a:xfrm rot="5400000">
              <a:off x="5291341" y="2897622"/>
              <a:ext cx="1312200" cy="1076100"/>
            </a:xfrm>
            <a:prstGeom prst="triangle">
              <a:avLst>
                <a:gd name="adj" fmla="val 50000"/>
              </a:avLst>
            </a:prstGeom>
            <a:solidFill>
              <a:srgbClr val="1D9DA3"/>
            </a:solidFill>
            <a:ln>
              <a:solidFill>
                <a:srgbClr val="1D9DA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47;p18">
            <a:extLst>
              <a:ext uri="{FF2B5EF4-FFF2-40B4-BE49-F238E27FC236}">
                <a16:creationId xmlns:a16="http://schemas.microsoft.com/office/drawing/2014/main" id="{2014F679-C7C0-6840-96DC-CF07365B272B}"/>
              </a:ext>
            </a:extLst>
          </p:cNvPr>
          <p:cNvGrpSpPr/>
          <p:nvPr/>
        </p:nvGrpSpPr>
        <p:grpSpPr>
          <a:xfrm>
            <a:off x="7011372" y="2540851"/>
            <a:ext cx="1087439" cy="1087439"/>
            <a:chOff x="4583590" y="2214175"/>
            <a:chExt cx="2452500" cy="2452500"/>
          </a:xfrm>
        </p:grpSpPr>
        <p:sp>
          <p:nvSpPr>
            <p:cNvPr id="27" name="Google Shape;145;p18">
              <a:extLst>
                <a:ext uri="{FF2B5EF4-FFF2-40B4-BE49-F238E27FC236}">
                  <a16:creationId xmlns:a16="http://schemas.microsoft.com/office/drawing/2014/main" id="{2DCC5AB1-E222-AD4E-A10E-C4A1CD9D4E20}"/>
                </a:ext>
              </a:extLst>
            </p:cNvPr>
            <p:cNvSpPr/>
            <p:nvPr/>
          </p:nvSpPr>
          <p:spPr>
            <a:xfrm>
              <a:off x="4583590" y="2214175"/>
              <a:ext cx="2452500" cy="2452500"/>
            </a:xfrm>
            <a:prstGeom prst="ellipse">
              <a:avLst/>
            </a:prstGeom>
            <a:noFill/>
            <a:ln w="76200" cap="flat" cmpd="sng">
              <a:solidFill>
                <a:srgbClr val="1D9DA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8;p18">
              <a:extLst>
                <a:ext uri="{FF2B5EF4-FFF2-40B4-BE49-F238E27FC236}">
                  <a16:creationId xmlns:a16="http://schemas.microsoft.com/office/drawing/2014/main" id="{A3585AB3-11AD-E94A-9EAB-54A26EF58DD0}"/>
                </a:ext>
              </a:extLst>
            </p:cNvPr>
            <p:cNvSpPr/>
            <p:nvPr/>
          </p:nvSpPr>
          <p:spPr>
            <a:xfrm rot="5400000">
              <a:off x="5291341" y="2897622"/>
              <a:ext cx="1312200" cy="1076100"/>
            </a:xfrm>
            <a:prstGeom prst="triangle">
              <a:avLst>
                <a:gd name="adj" fmla="val 50000"/>
              </a:avLst>
            </a:prstGeom>
            <a:solidFill>
              <a:srgbClr val="1D9DA3"/>
            </a:solidFill>
            <a:ln>
              <a:solidFill>
                <a:srgbClr val="1D9DA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47;p18">
            <a:extLst>
              <a:ext uri="{FF2B5EF4-FFF2-40B4-BE49-F238E27FC236}">
                <a16:creationId xmlns:a16="http://schemas.microsoft.com/office/drawing/2014/main" id="{4149F93A-DE0C-824E-AC32-ADDB164E4817}"/>
              </a:ext>
            </a:extLst>
          </p:cNvPr>
          <p:cNvGrpSpPr/>
          <p:nvPr/>
        </p:nvGrpSpPr>
        <p:grpSpPr>
          <a:xfrm>
            <a:off x="9670546" y="3395488"/>
            <a:ext cx="1087439" cy="1087439"/>
            <a:chOff x="4583590" y="2214175"/>
            <a:chExt cx="2452500" cy="2452500"/>
          </a:xfrm>
        </p:grpSpPr>
        <p:sp>
          <p:nvSpPr>
            <p:cNvPr id="30" name="Google Shape;145;p18">
              <a:extLst>
                <a:ext uri="{FF2B5EF4-FFF2-40B4-BE49-F238E27FC236}">
                  <a16:creationId xmlns:a16="http://schemas.microsoft.com/office/drawing/2014/main" id="{F8EBF155-E21E-6F44-B212-911C123E4992}"/>
                </a:ext>
              </a:extLst>
            </p:cNvPr>
            <p:cNvSpPr/>
            <p:nvPr/>
          </p:nvSpPr>
          <p:spPr>
            <a:xfrm>
              <a:off x="4583590" y="2214175"/>
              <a:ext cx="2452500" cy="2452500"/>
            </a:xfrm>
            <a:prstGeom prst="ellipse">
              <a:avLst/>
            </a:prstGeom>
            <a:noFill/>
            <a:ln w="76200" cap="flat" cmpd="sng">
              <a:solidFill>
                <a:srgbClr val="1D9DA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8;p18">
              <a:extLst>
                <a:ext uri="{FF2B5EF4-FFF2-40B4-BE49-F238E27FC236}">
                  <a16:creationId xmlns:a16="http://schemas.microsoft.com/office/drawing/2014/main" id="{D36A9965-A525-854A-A0F0-F3A0FDD5CC23}"/>
                </a:ext>
              </a:extLst>
            </p:cNvPr>
            <p:cNvSpPr/>
            <p:nvPr/>
          </p:nvSpPr>
          <p:spPr>
            <a:xfrm rot="5400000">
              <a:off x="5291341" y="2897622"/>
              <a:ext cx="1312200" cy="1076100"/>
            </a:xfrm>
            <a:prstGeom prst="triangle">
              <a:avLst>
                <a:gd name="adj" fmla="val 50000"/>
              </a:avLst>
            </a:prstGeom>
            <a:solidFill>
              <a:srgbClr val="1D9DA3"/>
            </a:solidFill>
            <a:ln>
              <a:solidFill>
                <a:srgbClr val="1D9DA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Bild 4" descr="Bild 4">
            <a:hlinkClick r:id="" action="ppaction://media"/>
            <a:extLst>
              <a:ext uri="{FF2B5EF4-FFF2-40B4-BE49-F238E27FC236}">
                <a16:creationId xmlns:a16="http://schemas.microsoft.com/office/drawing/2014/main" id="{CF83928F-A827-644D-BFC4-E7B6F757A071}"/>
              </a:ext>
            </a:extLst>
          </p:cNvPr>
          <p:cNvPicPr>
            <a:picLocks noChangeAspect="1"/>
          </p:cNvPicPr>
          <p:nvPr>
            <a:audioFile r:link="rId1"/>
            <p:extLst>
              <p:ext uri="{DAA4B4D4-6D71-4841-9C94-3DE7FCFB9230}">
                <p14:media xmlns:p14="http://schemas.microsoft.com/office/powerpoint/2010/main" r:embed="rId2">
                  <p14:trim st="367.9735" end="183.7067"/>
                  <p14:fade out="122.2378"/>
                </p14:media>
              </p:ext>
            </p:extLst>
          </p:nvPr>
        </p:nvPicPr>
        <p:blipFill>
          <a:blip r:embed="rId5"/>
          <a:stretch>
            <a:fillRect/>
          </a:stretch>
        </p:blipFill>
        <p:spPr>
          <a:xfrm>
            <a:off x="11634991" y="149976"/>
            <a:ext cx="421200" cy="421200"/>
          </a:xfrm>
          <a:prstGeom prst="rect">
            <a:avLst/>
          </a:prstGeom>
        </p:spPr>
      </p:pic>
    </p:spTree>
  </p:cSld>
  <p:clrMapOvr>
    <a:masterClrMapping/>
  </p:clrMapOvr>
  <p:transition spd="slow" advClick="0" advTm="190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8" fill="hold"/>
                                        <p:tgtEl>
                                          <p:spTgt spid="2"/>
                                        </p:tgtEl>
                                      </p:cBhvr>
                                    </p:cmd>
                                  </p:childTnLst>
                                </p:cTn>
                              </p:par>
                              <p:par>
                                <p:cTn id="7" presetID="6" presetClass="emph" presetSubtype="0" repeatCount="0" accel="50000" decel="50000" autoRev="1" fill="hold" nodeType="withEffect">
                                  <p:stCondLst>
                                    <p:cond delay="4000"/>
                                  </p:stCondLst>
                                  <p:childTnLst>
                                    <p:animScale>
                                      <p:cBhvr>
                                        <p:cTn id="8" dur="500" fill="hold"/>
                                        <p:tgtEl>
                                          <p:spTgt spid="147"/>
                                        </p:tgtEl>
                                      </p:cBhvr>
                                      <p:by x="105000" y="105000"/>
                                    </p:animScale>
                                  </p:childTnLst>
                                </p:cTn>
                              </p:par>
                              <p:par>
                                <p:cTn id="9" presetID="6" presetClass="emph" presetSubtype="0" repeatCount="0" accel="50000" decel="50000" autoRev="1" fill="hold" nodeType="withEffect">
                                  <p:stCondLst>
                                    <p:cond delay="5000"/>
                                  </p:stCondLst>
                                  <p:childTnLst>
                                    <p:animScale>
                                      <p:cBhvr>
                                        <p:cTn id="10" dur="500" fill="hold"/>
                                        <p:tgtEl>
                                          <p:spTgt spid="23"/>
                                        </p:tgtEl>
                                      </p:cBhvr>
                                      <p:by x="105000" y="105000"/>
                                    </p:animScale>
                                  </p:childTnLst>
                                </p:cTn>
                              </p:par>
                              <p:par>
                                <p:cTn id="11" presetID="6" presetClass="emph" presetSubtype="0" repeatCount="0" accel="50000" decel="50000" autoRev="1" fill="hold" nodeType="withEffect">
                                  <p:stCondLst>
                                    <p:cond delay="6000"/>
                                  </p:stCondLst>
                                  <p:childTnLst>
                                    <p:animScale>
                                      <p:cBhvr>
                                        <p:cTn id="12" dur="500" fill="hold"/>
                                        <p:tgtEl>
                                          <p:spTgt spid="26"/>
                                        </p:tgtEl>
                                      </p:cBhvr>
                                      <p:by x="105000" y="105000"/>
                                    </p:animScale>
                                  </p:childTnLst>
                                </p:cTn>
                              </p:par>
                              <p:par>
                                <p:cTn id="13" presetID="6" presetClass="emph" presetSubtype="0" repeatCount="0" accel="50000" decel="50000" autoRev="1" fill="hold" nodeType="withEffect">
                                  <p:stCondLst>
                                    <p:cond delay="7000"/>
                                  </p:stCondLst>
                                  <p:childTnLst>
                                    <p:animScale>
                                      <p:cBhvr>
                                        <p:cTn id="14" dur="500"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17216"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167"/>
        <p:cNvGrpSpPr/>
        <p:nvPr/>
      </p:nvGrpSpPr>
      <p:grpSpPr>
        <a:xfrm>
          <a:off x="0" y="0"/>
          <a:ext cx="0" cy="0"/>
          <a:chOff x="0" y="0"/>
          <a:chExt cx="0" cy="0"/>
        </a:xfrm>
      </p:grpSpPr>
      <p:sp>
        <p:nvSpPr>
          <p:cNvPr id="168" name="Google Shape;168;p19"/>
          <p:cNvSpPr/>
          <p:nvPr/>
        </p:nvSpPr>
        <p:spPr>
          <a:xfrm>
            <a:off x="8363325" y="3136016"/>
            <a:ext cx="3406500" cy="3406500"/>
          </a:xfrm>
          <a:prstGeom prst="ellipse">
            <a:avLst/>
          </a:prstGeom>
          <a:solidFill>
            <a:srgbClr val="DD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19"/>
          <p:cNvPicPr preferRelativeResize="0"/>
          <p:nvPr/>
        </p:nvPicPr>
        <p:blipFill>
          <a:blip r:embed="rId5">
            <a:alphaModFix/>
          </a:blip>
          <a:stretch>
            <a:fillRect/>
          </a:stretch>
        </p:blipFill>
        <p:spPr>
          <a:xfrm>
            <a:off x="8690875" y="3424125"/>
            <a:ext cx="2391550" cy="2802400"/>
          </a:xfrm>
          <a:prstGeom prst="rect">
            <a:avLst/>
          </a:prstGeom>
          <a:noFill/>
          <a:ln>
            <a:noFill/>
          </a:ln>
        </p:spPr>
      </p:pic>
      <p:sp>
        <p:nvSpPr>
          <p:cNvPr id="176" name="Google Shape;176;p19"/>
          <p:cNvSpPr txBox="1"/>
          <p:nvPr/>
        </p:nvSpPr>
        <p:spPr>
          <a:xfrm>
            <a:off x="726650" y="638625"/>
            <a:ext cx="6949275" cy="450120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“Jag har haft flera bra upplevelser i min kontakt med vården. Det som är gemensamt för de goda upplevelserna</a:t>
            </a:r>
            <a:r>
              <a:rPr lang="sv" sz="1700" b="1" i="1" dirty="0">
                <a:solidFill>
                  <a:srgbClr val="666666"/>
                </a:solidFill>
                <a:highlight>
                  <a:srgbClr val="F00573"/>
                </a:highlight>
                <a:latin typeface="Calibri"/>
                <a:ea typeface="Calibri"/>
                <a:cs typeface="Calibri"/>
                <a:sym typeface="Calibri"/>
              </a:rPr>
              <a:t> </a:t>
            </a:r>
            <a:r>
              <a:rPr lang="sv" sz="1700" b="1" i="1" dirty="0">
                <a:solidFill>
                  <a:srgbClr val="FFFFFF"/>
                </a:solidFill>
                <a:highlight>
                  <a:srgbClr val="F00573"/>
                </a:highlight>
                <a:latin typeface="Calibri"/>
                <a:ea typeface="Calibri"/>
                <a:cs typeface="Calibri"/>
                <a:sym typeface="Calibri"/>
              </a:rPr>
              <a:t>är att vårdpersonalen lyssnade och brydde sig om vad  jag hade att säga. </a:t>
            </a:r>
          </a:p>
          <a:p>
            <a:pPr marL="0" lvl="0" indent="0" algn="l" rtl="0">
              <a:lnSpc>
                <a:spcPct val="150000"/>
              </a:lnSpc>
              <a:spcBef>
                <a:spcPts val="0"/>
              </a:spcBef>
              <a:spcAft>
                <a:spcPts val="0"/>
              </a:spcAft>
              <a:buNone/>
            </a:pPr>
            <a:endParaRPr lang="sv"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Jag minns en gång för några år sedan när en läkare gick till botten med mitt problem som några andra läkare gått helt bett på, till stor del för att de inte lyssnade tror jag när jag beskrev symptom då. Och det goda lyssnandet har inte med resultatet att göra, man kan vara en god lyssnare utan att lösa mitt problem. Om mitt problem blir löst är det ett plus på ett annat plan. Delaktighet är viktigt och det känner jag att jag får av en </a:t>
            </a:r>
            <a:br>
              <a:rPr lang="sv" sz="1700" b="1" i="1" dirty="0">
                <a:solidFill>
                  <a:srgbClr val="FFFFFF"/>
                </a:solidFill>
                <a:highlight>
                  <a:srgbClr val="F00573"/>
                </a:highlight>
                <a:latin typeface="Calibri"/>
                <a:ea typeface="Calibri"/>
                <a:cs typeface="Calibri"/>
                <a:sym typeface="Calibri"/>
              </a:rPr>
            </a:br>
            <a:r>
              <a:rPr lang="sv" sz="1700" b="1" i="1" dirty="0">
                <a:solidFill>
                  <a:srgbClr val="FFFFFF"/>
                </a:solidFill>
                <a:highlight>
                  <a:srgbClr val="F00573"/>
                </a:highlight>
                <a:latin typeface="Calibri"/>
                <a:ea typeface="Calibri"/>
                <a:cs typeface="Calibri"/>
                <a:sym typeface="Calibri"/>
              </a:rPr>
              <a:t>aktiv lyssnare. Jag mår faktiskt bättre bara av det!”</a:t>
            </a:r>
            <a:endParaRPr sz="1700" b="1" i="1" dirty="0">
              <a:solidFill>
                <a:srgbClr val="FFFFFF"/>
              </a:solidFill>
              <a:highlight>
                <a:srgbClr val="F00573"/>
              </a:highlight>
              <a:latin typeface="Calibri"/>
              <a:ea typeface="Calibri"/>
              <a:cs typeface="Calibri"/>
              <a:sym typeface="Calibri"/>
            </a:endParaRPr>
          </a:p>
        </p:txBody>
      </p:sp>
      <p:grpSp>
        <p:nvGrpSpPr>
          <p:cNvPr id="11" name="Grupp 10">
            <a:extLst>
              <a:ext uri="{FF2B5EF4-FFF2-40B4-BE49-F238E27FC236}">
                <a16:creationId xmlns:a16="http://schemas.microsoft.com/office/drawing/2014/main" id="{EF896FF0-F4FC-434C-9BE1-1031DBD83A0B}"/>
              </a:ext>
            </a:extLst>
          </p:cNvPr>
          <p:cNvGrpSpPr/>
          <p:nvPr/>
        </p:nvGrpSpPr>
        <p:grpSpPr>
          <a:xfrm>
            <a:off x="10436225" y="2374150"/>
            <a:ext cx="1174900" cy="930125"/>
            <a:chOff x="10436225" y="2374150"/>
            <a:chExt cx="1174900" cy="930125"/>
          </a:xfrm>
        </p:grpSpPr>
        <p:sp>
          <p:nvSpPr>
            <p:cNvPr id="12" name="Google Shape;222;p23">
              <a:extLst>
                <a:ext uri="{FF2B5EF4-FFF2-40B4-BE49-F238E27FC236}">
                  <a16:creationId xmlns:a16="http://schemas.microsoft.com/office/drawing/2014/main" id="{B1AE61BD-63DD-4E4A-98F4-90367721AE69}"/>
                </a:ext>
              </a:extLst>
            </p:cNvPr>
            <p:cNvSpPr/>
            <p:nvPr/>
          </p:nvSpPr>
          <p:spPr>
            <a:xfrm>
              <a:off x="10436225" y="2393700"/>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3;p23">
              <a:extLst>
                <a:ext uri="{FF2B5EF4-FFF2-40B4-BE49-F238E27FC236}">
                  <a16:creationId xmlns:a16="http://schemas.microsoft.com/office/drawing/2014/main" id="{506ADDD3-B9A2-C549-9C15-D3D33C6C691C}"/>
                </a:ext>
              </a:extLst>
            </p:cNvPr>
            <p:cNvSpPr/>
            <p:nvPr/>
          </p:nvSpPr>
          <p:spPr>
            <a:xfrm>
              <a:off x="11243925" y="2937075"/>
              <a:ext cx="367200" cy="367200"/>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4;p23">
              <a:extLst>
                <a:ext uri="{FF2B5EF4-FFF2-40B4-BE49-F238E27FC236}">
                  <a16:creationId xmlns:a16="http://schemas.microsoft.com/office/drawing/2014/main" id="{AB7788A0-7D36-7D4D-99EF-0C9FA6434E58}"/>
                </a:ext>
              </a:extLst>
            </p:cNvPr>
            <p:cNvSpPr/>
            <p:nvPr/>
          </p:nvSpPr>
          <p:spPr>
            <a:xfrm>
              <a:off x="11273300" y="2374150"/>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y inspelning 16" descr="Ny inspelning 16">
            <a:hlinkClick r:id="" action="ppaction://media"/>
            <a:extLst>
              <a:ext uri="{FF2B5EF4-FFF2-40B4-BE49-F238E27FC236}">
                <a16:creationId xmlns:a16="http://schemas.microsoft.com/office/drawing/2014/main" id="{37DD2908-3057-3E48-8B53-2CB5DF6961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2441" y="116080"/>
            <a:ext cx="421200" cy="421200"/>
          </a:xfrm>
          <a:prstGeom prst="rect">
            <a:avLst/>
          </a:prstGeom>
        </p:spPr>
      </p:pic>
      <p:grpSp>
        <p:nvGrpSpPr>
          <p:cNvPr id="15" name="Grupp 14">
            <a:extLst>
              <a:ext uri="{FF2B5EF4-FFF2-40B4-BE49-F238E27FC236}">
                <a16:creationId xmlns:a16="http://schemas.microsoft.com/office/drawing/2014/main" id="{075A3955-5D63-1041-80B0-BE8DB7B848DD}"/>
              </a:ext>
            </a:extLst>
          </p:cNvPr>
          <p:cNvGrpSpPr/>
          <p:nvPr/>
        </p:nvGrpSpPr>
        <p:grpSpPr>
          <a:xfrm>
            <a:off x="-813427" y="3954275"/>
            <a:ext cx="5600580" cy="3939570"/>
            <a:chOff x="-813427" y="3658017"/>
            <a:chExt cx="5600580" cy="3939570"/>
          </a:xfrm>
        </p:grpSpPr>
        <p:pic>
          <p:nvPicPr>
            <p:cNvPr id="16" name="Google Shape;366;p35">
              <a:extLst>
                <a:ext uri="{FF2B5EF4-FFF2-40B4-BE49-F238E27FC236}">
                  <a16:creationId xmlns:a16="http://schemas.microsoft.com/office/drawing/2014/main" id="{78CD48AF-217C-C844-B481-EB6B068F2503}"/>
                </a:ext>
              </a:extLst>
            </p:cNvPr>
            <p:cNvPicPr preferRelativeResize="0"/>
            <p:nvPr/>
          </p:nvPicPr>
          <p:blipFill rotWithShape="1">
            <a:blip r:embed="rId7">
              <a:alphaModFix/>
            </a:blip>
            <a:srcRect l="347" r="347"/>
            <a:stretch/>
          </p:blipFill>
          <p:spPr>
            <a:xfrm>
              <a:off x="-813427" y="3658017"/>
              <a:ext cx="5600580" cy="3939570"/>
            </a:xfrm>
            <a:prstGeom prst="rect">
              <a:avLst/>
            </a:prstGeom>
            <a:noFill/>
            <a:ln>
              <a:noFill/>
            </a:ln>
          </p:spPr>
        </p:pic>
        <p:sp>
          <p:nvSpPr>
            <p:cNvPr id="17" name="Google Shape;367;p35">
              <a:extLst>
                <a:ext uri="{FF2B5EF4-FFF2-40B4-BE49-F238E27FC236}">
                  <a16:creationId xmlns:a16="http://schemas.microsoft.com/office/drawing/2014/main" id="{56E214C5-CF27-1449-AA05-C8D3E436A3D4}"/>
                </a:ext>
              </a:extLst>
            </p:cNvPr>
            <p:cNvSpPr txBox="1"/>
            <p:nvPr/>
          </p:nvSpPr>
          <p:spPr>
            <a:xfrm>
              <a:off x="959663" y="53022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F00573"/>
                  </a:solidFill>
                  <a:latin typeface="Roboto Medium" pitchFamily="2" charset="0"/>
                  <a:ea typeface="Roboto Medium" pitchFamily="2" charset="0"/>
                  <a:cs typeface="Calibri" panose="020F0502020204030204" pitchFamily="34" charset="0"/>
                  <a:sym typeface="Calibri"/>
                </a:rPr>
                <a:t>Invånare om vad som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skapar värde i mötet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med vården</a:t>
              </a:r>
            </a:p>
          </p:txBody>
        </p:sp>
      </p:grpSp>
    </p:spTree>
  </p:cSld>
  <p:clrMapOvr>
    <a:masterClrMapping/>
  </p:clrMapOvr>
  <p:transition spd="slow" advClick="0" advTm="488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11"/>
                                        </p:tgtEl>
                                      </p:cBhvr>
                                    </p:animEffect>
                                    <p:animScale>
                                      <p:cBhvr>
                                        <p:cTn id="7" dur="1500" autoRev="1" fill="hold"/>
                                        <p:tgtEl>
                                          <p:spTgt spid="11"/>
                                        </p:tgtEl>
                                      </p:cBhvr>
                                      <p:by x="105000" y="105000"/>
                                    </p:animScale>
                                  </p:childTnLst>
                                </p:cTn>
                              </p:par>
                              <p:par>
                                <p:cTn id="8" presetID="10" presetClass="entr" presetSubtype="0" fill="hold" grpId="0" nodeType="withEffect">
                                  <p:stCondLst>
                                    <p:cond delay="2000"/>
                                  </p:stCondLst>
                                  <p:iterate type="wd">
                                    <p:tmPct val="10000"/>
                                  </p:iterate>
                                  <p:childTnLst>
                                    <p:set>
                                      <p:cBhvr>
                                        <p:cTn id="9" dur="1" fill="hold">
                                          <p:stCondLst>
                                            <p:cond delay="0"/>
                                          </p:stCondLst>
                                        </p:cTn>
                                        <p:tgtEl>
                                          <p:spTgt spid="176"/>
                                        </p:tgtEl>
                                        <p:attrNameLst>
                                          <p:attrName>style.visibility</p:attrName>
                                        </p:attrNameLst>
                                      </p:cBhvr>
                                      <p:to>
                                        <p:strVal val="visible"/>
                                      </p:to>
                                    </p:set>
                                    <p:animEffect transition="in" filter="fade">
                                      <p:cBhvr>
                                        <p:cTn id="10" dur="3200"/>
                                        <p:tgtEl>
                                          <p:spTgt spid="176"/>
                                        </p:tgtEl>
                                      </p:cBhvr>
                                    </p:animEffect>
                                  </p:childTnLst>
                                </p:cTn>
                              </p:par>
                              <p:par>
                                <p:cTn id="11" presetID="1" presetClass="mediacall" presetSubtype="0" fill="hold" nodeType="withEffect">
                                  <p:stCondLst>
                                    <p:cond delay="0"/>
                                  </p:stCondLst>
                                  <p:childTnLst>
                                    <p:cmd type="call" cmd="playFrom(0.0)">
                                      <p:cBhvr>
                                        <p:cTn id="12" dur="46982" fill="hold"/>
                                        <p:tgtEl>
                                          <p:spTgt spid="2"/>
                                        </p:tgtEl>
                                      </p:cBhvr>
                                    </p:cmd>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174"/>
                                        </p:tgtEl>
                                        <p:attrNameLst>
                                          <p:attrName>r</p:attrName>
                                        </p:attrNameLst>
                                      </p:cBhvr>
                                    </p:animRot>
                                    <p:animRot by="-240000">
                                      <p:cBhvr>
                                        <p:cTn id="15" dur="600" fill="hold">
                                          <p:stCondLst>
                                            <p:cond delay="600"/>
                                          </p:stCondLst>
                                        </p:cTn>
                                        <p:tgtEl>
                                          <p:spTgt spid="174"/>
                                        </p:tgtEl>
                                        <p:attrNameLst>
                                          <p:attrName>r</p:attrName>
                                        </p:attrNameLst>
                                      </p:cBhvr>
                                    </p:animRot>
                                    <p:animRot by="240000">
                                      <p:cBhvr>
                                        <p:cTn id="16" dur="600" fill="hold">
                                          <p:stCondLst>
                                            <p:cond delay="1200"/>
                                          </p:stCondLst>
                                        </p:cTn>
                                        <p:tgtEl>
                                          <p:spTgt spid="174"/>
                                        </p:tgtEl>
                                        <p:attrNameLst>
                                          <p:attrName>r</p:attrName>
                                        </p:attrNameLst>
                                      </p:cBhvr>
                                    </p:animRot>
                                    <p:animRot by="-240000">
                                      <p:cBhvr>
                                        <p:cTn id="17" dur="600" fill="hold">
                                          <p:stCondLst>
                                            <p:cond delay="1800"/>
                                          </p:stCondLst>
                                        </p:cTn>
                                        <p:tgtEl>
                                          <p:spTgt spid="174"/>
                                        </p:tgtEl>
                                        <p:attrNameLst>
                                          <p:attrName>r</p:attrName>
                                        </p:attrNameLst>
                                      </p:cBhvr>
                                    </p:animRot>
                                    <p:animRot by="120000">
                                      <p:cBhvr>
                                        <p:cTn id="18" dur="600" fill="hold">
                                          <p:stCondLst>
                                            <p:cond delay="2400"/>
                                          </p:stCondLst>
                                        </p:cTn>
                                        <p:tgtEl>
                                          <p:spTgt spid="1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76" grpId="0"/>
    </p:bldLst>
  </p:timing>
  <p:extLst>
    <p:ext uri="{E180D4A7-C9FB-4DFB-919C-405C955672EB}">
      <p14:showEvtLst xmlns:p14="http://schemas.microsoft.com/office/powerpoint/2010/main">
        <p14:playEvt time="7" objId="2"/>
        <p14:stopEvt time="47152"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181"/>
        <p:cNvGrpSpPr/>
        <p:nvPr/>
      </p:nvGrpSpPr>
      <p:grpSpPr>
        <a:xfrm>
          <a:off x="0" y="0"/>
          <a:ext cx="0" cy="0"/>
          <a:chOff x="0" y="0"/>
          <a:chExt cx="0" cy="0"/>
        </a:xfrm>
      </p:grpSpPr>
      <p:sp>
        <p:nvSpPr>
          <p:cNvPr id="182" name="Google Shape;182;p20"/>
          <p:cNvSpPr/>
          <p:nvPr/>
        </p:nvSpPr>
        <p:spPr>
          <a:xfrm>
            <a:off x="8363325" y="3136016"/>
            <a:ext cx="3406500" cy="3406500"/>
          </a:xfrm>
          <a:prstGeom prst="ellipse">
            <a:avLst/>
          </a:prstGeom>
          <a:solidFill>
            <a:srgbClr val="DD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p:nvPr/>
        </p:nvSpPr>
        <p:spPr>
          <a:xfrm>
            <a:off x="726650" y="638625"/>
            <a:ext cx="6918334" cy="371637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“Om jag inte känner mig hörd eller om det är oklart vem eller vad jag behöver vänta på, vad som händer när receptet är slut eller så, är det ju sannolikt att jag hör av mig med följdfrågor, eller att jag lever i viss oro över situationen, vilket ju också riskerar att påverka hälsan. </a:t>
            </a:r>
          </a:p>
          <a:p>
            <a:pPr marL="0" lvl="0" indent="0" algn="l" rtl="0">
              <a:lnSpc>
                <a:spcPct val="150000"/>
              </a:lnSpc>
              <a:spcBef>
                <a:spcPts val="0"/>
              </a:spcBef>
              <a:spcAft>
                <a:spcPts val="0"/>
              </a:spcAft>
              <a:buNone/>
            </a:pPr>
            <a:endParaRPr lang="sv"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Får jag däremot all information jag behöver vid första samtalet så blir det inga fler samtal, men känns något oklart eller otryggt så kommer jag landa i vården igen på ett eller annat sätt.”</a:t>
            </a:r>
            <a:endParaRPr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endParaRPr sz="1700" b="1" i="1" dirty="0">
              <a:solidFill>
                <a:srgbClr val="FFFFFF"/>
              </a:solidFill>
              <a:highlight>
                <a:srgbClr val="F00573"/>
              </a:highlight>
              <a:latin typeface="Calibri"/>
              <a:ea typeface="Calibri"/>
              <a:cs typeface="Calibri"/>
              <a:sym typeface="Calibri"/>
            </a:endParaRPr>
          </a:p>
        </p:txBody>
      </p:sp>
      <p:pic>
        <p:nvPicPr>
          <p:cNvPr id="189" name="Google Shape;189;p20"/>
          <p:cNvPicPr preferRelativeResize="0"/>
          <p:nvPr/>
        </p:nvPicPr>
        <p:blipFill>
          <a:blip r:embed="rId5">
            <a:alphaModFix/>
          </a:blip>
          <a:stretch>
            <a:fillRect/>
          </a:stretch>
        </p:blipFill>
        <p:spPr>
          <a:xfrm>
            <a:off x="8227498" y="3087009"/>
            <a:ext cx="3413800" cy="3413800"/>
          </a:xfrm>
          <a:prstGeom prst="rect">
            <a:avLst/>
          </a:prstGeom>
          <a:noFill/>
          <a:ln>
            <a:noFill/>
          </a:ln>
        </p:spPr>
      </p:pic>
      <p:grpSp>
        <p:nvGrpSpPr>
          <p:cNvPr id="10" name="Grupp 9">
            <a:extLst>
              <a:ext uri="{FF2B5EF4-FFF2-40B4-BE49-F238E27FC236}">
                <a16:creationId xmlns:a16="http://schemas.microsoft.com/office/drawing/2014/main" id="{B52CFF10-13E8-AD44-87BF-2921B561CD50}"/>
              </a:ext>
            </a:extLst>
          </p:cNvPr>
          <p:cNvGrpSpPr/>
          <p:nvPr/>
        </p:nvGrpSpPr>
        <p:grpSpPr>
          <a:xfrm>
            <a:off x="10436225" y="2374150"/>
            <a:ext cx="1174900" cy="930125"/>
            <a:chOff x="10436225" y="2374150"/>
            <a:chExt cx="1174900" cy="930125"/>
          </a:xfrm>
        </p:grpSpPr>
        <p:sp>
          <p:nvSpPr>
            <p:cNvPr id="11" name="Google Shape;222;p23">
              <a:extLst>
                <a:ext uri="{FF2B5EF4-FFF2-40B4-BE49-F238E27FC236}">
                  <a16:creationId xmlns:a16="http://schemas.microsoft.com/office/drawing/2014/main" id="{B064AEFB-51EA-C443-B2CC-B65C24924CBF}"/>
                </a:ext>
              </a:extLst>
            </p:cNvPr>
            <p:cNvSpPr/>
            <p:nvPr/>
          </p:nvSpPr>
          <p:spPr>
            <a:xfrm>
              <a:off x="10436225" y="2393700"/>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3;p23">
              <a:extLst>
                <a:ext uri="{FF2B5EF4-FFF2-40B4-BE49-F238E27FC236}">
                  <a16:creationId xmlns:a16="http://schemas.microsoft.com/office/drawing/2014/main" id="{4E36780E-2237-9C48-825A-632FD3216271}"/>
                </a:ext>
              </a:extLst>
            </p:cNvPr>
            <p:cNvSpPr/>
            <p:nvPr/>
          </p:nvSpPr>
          <p:spPr>
            <a:xfrm>
              <a:off x="11243925" y="2937075"/>
              <a:ext cx="367200" cy="367200"/>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4;p23">
              <a:extLst>
                <a:ext uri="{FF2B5EF4-FFF2-40B4-BE49-F238E27FC236}">
                  <a16:creationId xmlns:a16="http://schemas.microsoft.com/office/drawing/2014/main" id="{22AD197F-F782-1649-8002-71CAC2D0B640}"/>
                </a:ext>
              </a:extLst>
            </p:cNvPr>
            <p:cNvSpPr/>
            <p:nvPr/>
          </p:nvSpPr>
          <p:spPr>
            <a:xfrm>
              <a:off x="11273300" y="2374150"/>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Bild 2 Hanna (nummer 10)" descr="Bild 2 Hanna (nummer 10)">
            <a:hlinkClick r:id="" action="ppaction://media"/>
            <a:extLst>
              <a:ext uri="{FF2B5EF4-FFF2-40B4-BE49-F238E27FC236}">
                <a16:creationId xmlns:a16="http://schemas.microsoft.com/office/drawing/2014/main" id="{73A474D9-5A4E-214A-99FB-5E06D74BA3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9925" y="119920"/>
            <a:ext cx="421200" cy="421200"/>
          </a:xfrm>
          <a:prstGeom prst="rect">
            <a:avLst/>
          </a:prstGeom>
        </p:spPr>
      </p:pic>
      <p:grpSp>
        <p:nvGrpSpPr>
          <p:cNvPr id="23" name="Grupp 22">
            <a:extLst>
              <a:ext uri="{FF2B5EF4-FFF2-40B4-BE49-F238E27FC236}">
                <a16:creationId xmlns:a16="http://schemas.microsoft.com/office/drawing/2014/main" id="{27723271-CFE7-6240-8BEE-00B791AFF6C0}"/>
              </a:ext>
            </a:extLst>
          </p:cNvPr>
          <p:cNvGrpSpPr/>
          <p:nvPr/>
        </p:nvGrpSpPr>
        <p:grpSpPr>
          <a:xfrm>
            <a:off x="-813427" y="3954275"/>
            <a:ext cx="5600580" cy="3939570"/>
            <a:chOff x="-813427" y="3658017"/>
            <a:chExt cx="5600580" cy="3939570"/>
          </a:xfrm>
        </p:grpSpPr>
        <p:pic>
          <p:nvPicPr>
            <p:cNvPr id="24" name="Google Shape;366;p35">
              <a:extLst>
                <a:ext uri="{FF2B5EF4-FFF2-40B4-BE49-F238E27FC236}">
                  <a16:creationId xmlns:a16="http://schemas.microsoft.com/office/drawing/2014/main" id="{D94B590F-8860-5443-AF02-0711D273559A}"/>
                </a:ext>
              </a:extLst>
            </p:cNvPr>
            <p:cNvPicPr preferRelativeResize="0"/>
            <p:nvPr/>
          </p:nvPicPr>
          <p:blipFill rotWithShape="1">
            <a:blip r:embed="rId7">
              <a:alphaModFix/>
            </a:blip>
            <a:srcRect l="347" r="347"/>
            <a:stretch/>
          </p:blipFill>
          <p:spPr>
            <a:xfrm>
              <a:off x="-813427" y="3658017"/>
              <a:ext cx="5600580" cy="3939570"/>
            </a:xfrm>
            <a:prstGeom prst="rect">
              <a:avLst/>
            </a:prstGeom>
            <a:noFill/>
            <a:ln>
              <a:noFill/>
            </a:ln>
          </p:spPr>
        </p:pic>
        <p:sp>
          <p:nvSpPr>
            <p:cNvPr id="25" name="Google Shape;367;p35">
              <a:extLst>
                <a:ext uri="{FF2B5EF4-FFF2-40B4-BE49-F238E27FC236}">
                  <a16:creationId xmlns:a16="http://schemas.microsoft.com/office/drawing/2014/main" id="{D3522CC9-C504-AB44-AEC1-77D911C9AD06}"/>
                </a:ext>
              </a:extLst>
            </p:cNvPr>
            <p:cNvSpPr txBox="1"/>
            <p:nvPr/>
          </p:nvSpPr>
          <p:spPr>
            <a:xfrm>
              <a:off x="959663" y="53022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F00573"/>
                  </a:solidFill>
                  <a:latin typeface="Roboto Medium" pitchFamily="2" charset="0"/>
                  <a:ea typeface="Roboto Medium" pitchFamily="2" charset="0"/>
                  <a:cs typeface="Calibri" panose="020F0502020204030204" pitchFamily="34" charset="0"/>
                  <a:sym typeface="Calibri"/>
                </a:rPr>
                <a:t>Invånare om vad som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skapar värde i mötet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med vården</a:t>
              </a:r>
            </a:p>
          </p:txBody>
        </p:sp>
      </p:grpSp>
    </p:spTree>
  </p:cSld>
  <p:clrMapOvr>
    <a:masterClrMapping/>
  </p:clrMapOvr>
  <p:transition spd="slow" advClick="0" advTm="323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10"/>
                                        </p:tgtEl>
                                      </p:cBhvr>
                                    </p:animEffect>
                                    <p:animScale>
                                      <p:cBhvr>
                                        <p:cTn id="7" dur="1500" autoRev="1" fill="hold"/>
                                        <p:tgtEl>
                                          <p:spTgt spid="10"/>
                                        </p:tgtEl>
                                      </p:cBhvr>
                                      <p:by x="105000" y="105000"/>
                                    </p:animScale>
                                  </p:childTnLst>
                                </p:cTn>
                              </p:par>
                              <p:par>
                                <p:cTn id="8" presetID="1" presetClass="mediacall" presetSubtype="0" fill="hold" nodeType="withEffect">
                                  <p:stCondLst>
                                    <p:cond delay="0"/>
                                  </p:stCondLst>
                                  <p:childTnLst>
                                    <p:cmd type="call" cmd="playFrom(0.0)">
                                      <p:cBhvr>
                                        <p:cTn id="9" dur="31165" fill="hold"/>
                                        <p:tgtEl>
                                          <p:spTgt spid="2"/>
                                        </p:tgtEl>
                                      </p:cBhvr>
                                    </p:cmd>
                                  </p:childTnLst>
                                </p:cTn>
                              </p:par>
                              <p:par>
                                <p:cTn id="10" presetID="10" presetClass="entr" presetSubtype="0" fill="hold" grpId="0" nodeType="withEffect">
                                  <p:stCondLst>
                                    <p:cond delay="1000"/>
                                  </p:stCondLst>
                                  <p:iterate type="wd">
                                    <p:tmPct val="10000"/>
                                  </p:iterate>
                                  <p:childTnLst>
                                    <p:set>
                                      <p:cBhvr>
                                        <p:cTn id="11" dur="1" fill="hold">
                                          <p:stCondLst>
                                            <p:cond delay="0"/>
                                          </p:stCondLst>
                                        </p:cTn>
                                        <p:tgtEl>
                                          <p:spTgt spid="188"/>
                                        </p:tgtEl>
                                        <p:attrNameLst>
                                          <p:attrName>style.visibility</p:attrName>
                                        </p:attrNameLst>
                                      </p:cBhvr>
                                      <p:to>
                                        <p:strVal val="visible"/>
                                      </p:to>
                                    </p:set>
                                    <p:animEffect transition="in" filter="fade">
                                      <p:cBhvr>
                                        <p:cTn id="12" dur="3000"/>
                                        <p:tgtEl>
                                          <p:spTgt spid="188"/>
                                        </p:tgtEl>
                                      </p:cBhvr>
                                    </p:animEffec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189"/>
                                        </p:tgtEl>
                                        <p:attrNameLst>
                                          <p:attrName>r</p:attrName>
                                        </p:attrNameLst>
                                      </p:cBhvr>
                                    </p:animRot>
                                    <p:animRot by="-240000">
                                      <p:cBhvr>
                                        <p:cTn id="15" dur="600" fill="hold">
                                          <p:stCondLst>
                                            <p:cond delay="600"/>
                                          </p:stCondLst>
                                        </p:cTn>
                                        <p:tgtEl>
                                          <p:spTgt spid="189"/>
                                        </p:tgtEl>
                                        <p:attrNameLst>
                                          <p:attrName>r</p:attrName>
                                        </p:attrNameLst>
                                      </p:cBhvr>
                                    </p:animRot>
                                    <p:animRot by="240000">
                                      <p:cBhvr>
                                        <p:cTn id="16" dur="600" fill="hold">
                                          <p:stCondLst>
                                            <p:cond delay="1200"/>
                                          </p:stCondLst>
                                        </p:cTn>
                                        <p:tgtEl>
                                          <p:spTgt spid="189"/>
                                        </p:tgtEl>
                                        <p:attrNameLst>
                                          <p:attrName>r</p:attrName>
                                        </p:attrNameLst>
                                      </p:cBhvr>
                                    </p:animRot>
                                    <p:animRot by="-240000">
                                      <p:cBhvr>
                                        <p:cTn id="17" dur="600" fill="hold">
                                          <p:stCondLst>
                                            <p:cond delay="1800"/>
                                          </p:stCondLst>
                                        </p:cTn>
                                        <p:tgtEl>
                                          <p:spTgt spid="189"/>
                                        </p:tgtEl>
                                        <p:attrNameLst>
                                          <p:attrName>r</p:attrName>
                                        </p:attrNameLst>
                                      </p:cBhvr>
                                    </p:animRot>
                                    <p:animRot by="120000">
                                      <p:cBhvr>
                                        <p:cTn id="18" dur="600" fill="hold">
                                          <p:stCondLst>
                                            <p:cond delay="2400"/>
                                          </p:stCondLst>
                                        </p:cTn>
                                        <p:tgtEl>
                                          <p:spTgt spid="1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88" grpId="0"/>
    </p:bldLst>
  </p:timing>
  <p:extLst>
    <p:ext uri="{E180D4A7-C9FB-4DFB-919C-405C955672EB}">
      <p14:showEvtLst xmlns:p14="http://schemas.microsoft.com/office/powerpoint/2010/main">
        <p14:playEvt time="7" objId="2"/>
        <p14:stopEvt time="31369"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194"/>
        <p:cNvGrpSpPr/>
        <p:nvPr/>
      </p:nvGrpSpPr>
      <p:grpSpPr>
        <a:xfrm>
          <a:off x="0" y="0"/>
          <a:ext cx="0" cy="0"/>
          <a:chOff x="0" y="0"/>
          <a:chExt cx="0" cy="0"/>
        </a:xfrm>
      </p:grpSpPr>
      <p:sp>
        <p:nvSpPr>
          <p:cNvPr id="195" name="Google Shape;195;p21"/>
          <p:cNvSpPr/>
          <p:nvPr/>
        </p:nvSpPr>
        <p:spPr>
          <a:xfrm>
            <a:off x="8363325" y="3136016"/>
            <a:ext cx="3406500" cy="3406500"/>
          </a:xfrm>
          <a:prstGeom prst="ellipse">
            <a:avLst/>
          </a:prstGeom>
          <a:solidFill>
            <a:srgbClr val="DD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21"/>
          <p:cNvPicPr preferRelativeResize="0"/>
          <p:nvPr/>
        </p:nvPicPr>
        <p:blipFill>
          <a:blip r:embed="rId5">
            <a:alphaModFix/>
          </a:blip>
          <a:stretch>
            <a:fillRect/>
          </a:stretch>
        </p:blipFill>
        <p:spPr>
          <a:xfrm rot="174101">
            <a:off x="8238553" y="3268328"/>
            <a:ext cx="3520593" cy="3520644"/>
          </a:xfrm>
          <a:prstGeom prst="rect">
            <a:avLst/>
          </a:prstGeom>
          <a:noFill/>
          <a:ln>
            <a:noFill/>
          </a:ln>
        </p:spPr>
      </p:pic>
      <p:grpSp>
        <p:nvGrpSpPr>
          <p:cNvPr id="10" name="Grupp 9">
            <a:extLst>
              <a:ext uri="{FF2B5EF4-FFF2-40B4-BE49-F238E27FC236}">
                <a16:creationId xmlns:a16="http://schemas.microsoft.com/office/drawing/2014/main" id="{92AD36AC-2F9E-7340-9F8D-9FAC19CD657C}"/>
              </a:ext>
            </a:extLst>
          </p:cNvPr>
          <p:cNvGrpSpPr/>
          <p:nvPr/>
        </p:nvGrpSpPr>
        <p:grpSpPr>
          <a:xfrm>
            <a:off x="10436225" y="2374150"/>
            <a:ext cx="1174900" cy="930125"/>
            <a:chOff x="10436225" y="2374150"/>
            <a:chExt cx="1174900" cy="930125"/>
          </a:xfrm>
        </p:grpSpPr>
        <p:sp>
          <p:nvSpPr>
            <p:cNvPr id="11" name="Google Shape;222;p23">
              <a:extLst>
                <a:ext uri="{FF2B5EF4-FFF2-40B4-BE49-F238E27FC236}">
                  <a16:creationId xmlns:a16="http://schemas.microsoft.com/office/drawing/2014/main" id="{8604A6D5-2011-A643-9D7B-3AAB027EE0C6}"/>
                </a:ext>
              </a:extLst>
            </p:cNvPr>
            <p:cNvSpPr/>
            <p:nvPr/>
          </p:nvSpPr>
          <p:spPr>
            <a:xfrm>
              <a:off x="10436225" y="2393700"/>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3;p23">
              <a:extLst>
                <a:ext uri="{FF2B5EF4-FFF2-40B4-BE49-F238E27FC236}">
                  <a16:creationId xmlns:a16="http://schemas.microsoft.com/office/drawing/2014/main" id="{550203EC-7C25-AB47-88B3-0C12B828D865}"/>
                </a:ext>
              </a:extLst>
            </p:cNvPr>
            <p:cNvSpPr/>
            <p:nvPr/>
          </p:nvSpPr>
          <p:spPr>
            <a:xfrm>
              <a:off x="11243925" y="2937075"/>
              <a:ext cx="367200" cy="367200"/>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4;p23">
              <a:extLst>
                <a:ext uri="{FF2B5EF4-FFF2-40B4-BE49-F238E27FC236}">
                  <a16:creationId xmlns:a16="http://schemas.microsoft.com/office/drawing/2014/main" id="{3F0F4A0C-9FA8-A943-9A74-C4D2E4E30C22}"/>
                </a:ext>
              </a:extLst>
            </p:cNvPr>
            <p:cNvSpPr/>
            <p:nvPr/>
          </p:nvSpPr>
          <p:spPr>
            <a:xfrm>
              <a:off x="11273300" y="2374150"/>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y inspelning 17" descr="Ny inspelning 17">
            <a:hlinkClick r:id="" action="ppaction://media"/>
            <a:extLst>
              <a:ext uri="{FF2B5EF4-FFF2-40B4-BE49-F238E27FC236}">
                <a16:creationId xmlns:a16="http://schemas.microsoft.com/office/drawing/2014/main" id="{578875F5-7413-124F-BE7C-5ADEF8139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1954" y="118331"/>
            <a:ext cx="421200" cy="421200"/>
          </a:xfrm>
          <a:prstGeom prst="rect">
            <a:avLst/>
          </a:prstGeom>
        </p:spPr>
      </p:pic>
      <p:sp>
        <p:nvSpPr>
          <p:cNvPr id="17" name="Google Shape;201;p21">
            <a:extLst>
              <a:ext uri="{FF2B5EF4-FFF2-40B4-BE49-F238E27FC236}">
                <a16:creationId xmlns:a16="http://schemas.microsoft.com/office/drawing/2014/main" id="{CD7B18CE-4F53-2E4B-A2B2-512904DDFD33}"/>
              </a:ext>
            </a:extLst>
          </p:cNvPr>
          <p:cNvSpPr txBox="1"/>
          <p:nvPr/>
        </p:nvSpPr>
        <p:spPr>
          <a:xfrm>
            <a:off x="726650" y="638625"/>
            <a:ext cx="7348872" cy="489361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“Jag vill ha ögonkontakt med den som jag pratar med, annars känns det ju inte som den andra bryr sig om vad jag säger. Jag var hos tandläkaren förra veckan, det var bra för de lyssnade verkligen på mig. Jag fick en känsla av att de var engagerade och tog mitt problem på allvar. Jag fick en ny tid direkt och det gör att jag känner att jag betytte någonting, ett människovärde kanske man kan säga. Och jag kände mig glad efteråt. </a:t>
            </a:r>
          </a:p>
          <a:p>
            <a:pPr marL="0" lvl="0" indent="0" algn="l" rtl="0">
              <a:lnSpc>
                <a:spcPct val="150000"/>
              </a:lnSpc>
              <a:spcBef>
                <a:spcPts val="0"/>
              </a:spcBef>
              <a:spcAft>
                <a:spcPts val="0"/>
              </a:spcAft>
              <a:buNone/>
            </a:pPr>
            <a:endParaRPr lang="sv"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När någon inte lyssnar på mig är jag väl ingen sedd individ, jag pratar och den andra som ska lyssna tittar på andra grejer eller gör något annat samtidigt. Men jag brukar faktiskt tänka att den personen har väl mycket annat att göra. Jag kräver inte så mycket, jag kan vänta lite.”</a:t>
            </a:r>
            <a:endParaRPr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endParaRPr sz="1700" b="1" i="1" dirty="0">
              <a:solidFill>
                <a:srgbClr val="FFFFFF"/>
              </a:solidFill>
              <a:highlight>
                <a:srgbClr val="F00573"/>
              </a:highlight>
              <a:latin typeface="Calibri"/>
              <a:ea typeface="Calibri"/>
              <a:cs typeface="Calibri"/>
              <a:sym typeface="Calibri"/>
            </a:endParaRPr>
          </a:p>
        </p:txBody>
      </p:sp>
      <p:grpSp>
        <p:nvGrpSpPr>
          <p:cNvPr id="21" name="Grupp 20">
            <a:extLst>
              <a:ext uri="{FF2B5EF4-FFF2-40B4-BE49-F238E27FC236}">
                <a16:creationId xmlns:a16="http://schemas.microsoft.com/office/drawing/2014/main" id="{422D0886-673D-514E-8310-029E5A44B6E1}"/>
              </a:ext>
            </a:extLst>
          </p:cNvPr>
          <p:cNvGrpSpPr/>
          <p:nvPr/>
        </p:nvGrpSpPr>
        <p:grpSpPr>
          <a:xfrm>
            <a:off x="-813427" y="3954275"/>
            <a:ext cx="5600580" cy="3939570"/>
            <a:chOff x="-813427" y="3658017"/>
            <a:chExt cx="5600580" cy="3939570"/>
          </a:xfrm>
        </p:grpSpPr>
        <p:pic>
          <p:nvPicPr>
            <p:cNvPr id="22" name="Google Shape;366;p35">
              <a:extLst>
                <a:ext uri="{FF2B5EF4-FFF2-40B4-BE49-F238E27FC236}">
                  <a16:creationId xmlns:a16="http://schemas.microsoft.com/office/drawing/2014/main" id="{0A2684C8-C053-3547-805B-3CAB716286B2}"/>
                </a:ext>
              </a:extLst>
            </p:cNvPr>
            <p:cNvPicPr preferRelativeResize="0"/>
            <p:nvPr/>
          </p:nvPicPr>
          <p:blipFill rotWithShape="1">
            <a:blip r:embed="rId7">
              <a:alphaModFix/>
            </a:blip>
            <a:srcRect l="347" r="347"/>
            <a:stretch/>
          </p:blipFill>
          <p:spPr>
            <a:xfrm>
              <a:off x="-813427" y="3658017"/>
              <a:ext cx="5600580" cy="3939570"/>
            </a:xfrm>
            <a:prstGeom prst="rect">
              <a:avLst/>
            </a:prstGeom>
            <a:noFill/>
            <a:ln>
              <a:noFill/>
            </a:ln>
          </p:spPr>
        </p:pic>
        <p:sp>
          <p:nvSpPr>
            <p:cNvPr id="23" name="Google Shape;367;p35">
              <a:extLst>
                <a:ext uri="{FF2B5EF4-FFF2-40B4-BE49-F238E27FC236}">
                  <a16:creationId xmlns:a16="http://schemas.microsoft.com/office/drawing/2014/main" id="{34F28D9A-D50F-F549-9CB7-1581CF0FACCE}"/>
                </a:ext>
              </a:extLst>
            </p:cNvPr>
            <p:cNvSpPr txBox="1"/>
            <p:nvPr/>
          </p:nvSpPr>
          <p:spPr>
            <a:xfrm>
              <a:off x="959663" y="53022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F00573"/>
                  </a:solidFill>
                  <a:latin typeface="Roboto Medium" pitchFamily="2" charset="0"/>
                  <a:ea typeface="Roboto Medium" pitchFamily="2" charset="0"/>
                  <a:cs typeface="Calibri" panose="020F0502020204030204" pitchFamily="34" charset="0"/>
                  <a:sym typeface="Calibri"/>
                </a:rPr>
                <a:t>Invånare om vad som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skapar värde i mötet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med vården</a:t>
              </a:r>
            </a:p>
          </p:txBody>
        </p:sp>
      </p:grpSp>
    </p:spTree>
  </p:cSld>
  <p:clrMapOvr>
    <a:masterClrMapping/>
  </p:clrMapOvr>
  <p:transition spd="slow" advClick="0" advTm="457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10"/>
                                        </p:tgtEl>
                                      </p:cBhvr>
                                    </p:animEffect>
                                    <p:animScale>
                                      <p:cBhvr>
                                        <p:cTn id="7" dur="1500" autoRev="1" fill="hold"/>
                                        <p:tgtEl>
                                          <p:spTgt spid="10"/>
                                        </p:tgtEl>
                                      </p:cBhvr>
                                      <p:by x="105000" y="105000"/>
                                    </p:animScale>
                                  </p:childTnLst>
                                </p:cTn>
                              </p:par>
                              <p:par>
                                <p:cTn id="8" presetID="1" presetClass="mediacall" presetSubtype="0" fill="hold" nodeType="withEffect">
                                  <p:stCondLst>
                                    <p:cond delay="0"/>
                                  </p:stCondLst>
                                  <p:childTnLst>
                                    <p:cmd type="call" cmd="playFrom(0.0)">
                                      <p:cBhvr>
                                        <p:cTn id="9" dur="44893" fill="hold"/>
                                        <p:tgtEl>
                                          <p:spTgt spid="2"/>
                                        </p:tgtEl>
                                      </p:cBhvr>
                                    </p:cmd>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202"/>
                                        </p:tgtEl>
                                        <p:attrNameLst>
                                          <p:attrName>r</p:attrName>
                                        </p:attrNameLst>
                                      </p:cBhvr>
                                    </p:animRot>
                                    <p:animRot by="-240000">
                                      <p:cBhvr>
                                        <p:cTn id="12" dur="600" fill="hold">
                                          <p:stCondLst>
                                            <p:cond delay="600"/>
                                          </p:stCondLst>
                                        </p:cTn>
                                        <p:tgtEl>
                                          <p:spTgt spid="202"/>
                                        </p:tgtEl>
                                        <p:attrNameLst>
                                          <p:attrName>r</p:attrName>
                                        </p:attrNameLst>
                                      </p:cBhvr>
                                    </p:animRot>
                                    <p:animRot by="240000">
                                      <p:cBhvr>
                                        <p:cTn id="13" dur="600" fill="hold">
                                          <p:stCondLst>
                                            <p:cond delay="1200"/>
                                          </p:stCondLst>
                                        </p:cTn>
                                        <p:tgtEl>
                                          <p:spTgt spid="202"/>
                                        </p:tgtEl>
                                        <p:attrNameLst>
                                          <p:attrName>r</p:attrName>
                                        </p:attrNameLst>
                                      </p:cBhvr>
                                    </p:animRot>
                                    <p:animRot by="-240000">
                                      <p:cBhvr>
                                        <p:cTn id="14" dur="600" fill="hold">
                                          <p:stCondLst>
                                            <p:cond delay="1800"/>
                                          </p:stCondLst>
                                        </p:cTn>
                                        <p:tgtEl>
                                          <p:spTgt spid="202"/>
                                        </p:tgtEl>
                                        <p:attrNameLst>
                                          <p:attrName>r</p:attrName>
                                        </p:attrNameLst>
                                      </p:cBhvr>
                                    </p:animRot>
                                    <p:animRot by="120000">
                                      <p:cBhvr>
                                        <p:cTn id="15" dur="600" fill="hold">
                                          <p:stCondLst>
                                            <p:cond delay="2400"/>
                                          </p:stCondLst>
                                        </p:cTn>
                                        <p:tgtEl>
                                          <p:spTgt spid="202"/>
                                        </p:tgtEl>
                                        <p:attrNameLst>
                                          <p:attrName>r</p:attrName>
                                        </p:attrNameLst>
                                      </p:cBhvr>
                                    </p:animRot>
                                  </p:childTnLst>
                                </p:cTn>
                              </p:par>
                              <p:par>
                                <p:cTn id="16" presetID="10" presetClass="entr" presetSubtype="0" fill="hold" grpId="0" nodeType="withEffect">
                                  <p:stCondLst>
                                    <p:cond delay="1000"/>
                                  </p:stCondLst>
                                  <p:iterate type="wd">
                                    <p:tmPct val="10000"/>
                                  </p:iterate>
                                  <p:childTnLst>
                                    <p:set>
                                      <p:cBhvr>
                                        <p:cTn id="17" dur="1" fill="hold">
                                          <p:stCondLst>
                                            <p:cond delay="0"/>
                                          </p:stCondLst>
                                        </p:cTn>
                                        <p:tgtEl>
                                          <p:spTgt spid="17"/>
                                        </p:tgtEl>
                                        <p:attrNameLst>
                                          <p:attrName>style.visibility</p:attrName>
                                        </p:attrNameLst>
                                      </p:cBhvr>
                                      <p:to>
                                        <p:strVal val="visible"/>
                                      </p:to>
                                    </p:set>
                                    <p:animEffect transition="in" filter="fade">
                                      <p:cBhvr>
                                        <p:cTn id="18" dur="28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7" grpId="0"/>
    </p:bldLst>
  </p:timing>
  <p:extLst>
    <p:ext uri="{E180D4A7-C9FB-4DFB-919C-405C955672EB}">
      <p14:showEvtLst xmlns:p14="http://schemas.microsoft.com/office/powerpoint/2010/main">
        <p14:playEvt time="7" objId="2"/>
        <p14:stopEvt time="45070"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207"/>
        <p:cNvGrpSpPr/>
        <p:nvPr/>
      </p:nvGrpSpPr>
      <p:grpSpPr>
        <a:xfrm>
          <a:off x="0" y="0"/>
          <a:ext cx="0" cy="0"/>
          <a:chOff x="0" y="0"/>
          <a:chExt cx="0" cy="0"/>
        </a:xfrm>
      </p:grpSpPr>
      <p:sp>
        <p:nvSpPr>
          <p:cNvPr id="208" name="Google Shape;208;p22"/>
          <p:cNvSpPr txBox="1"/>
          <p:nvPr/>
        </p:nvSpPr>
        <p:spPr>
          <a:xfrm>
            <a:off x="726650" y="638625"/>
            <a:ext cx="6944876" cy="371637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“När man kommer till vårdcentralen vet man aldrig vilken läkare man ska få möta. Det skulle vara en trygghet att ha en egen läkare. Det är så skönt att vi har Valle vår sjuksköterska. Han brukar tala om vilken doktor det är just nu, ofta kommer de från olika länder, men det gör inget. </a:t>
            </a:r>
          </a:p>
          <a:p>
            <a:pPr marL="0" lvl="0" indent="0" algn="l" rtl="0">
              <a:lnSpc>
                <a:spcPct val="150000"/>
              </a:lnSpc>
              <a:spcBef>
                <a:spcPts val="0"/>
              </a:spcBef>
              <a:spcAft>
                <a:spcPts val="0"/>
              </a:spcAft>
              <a:buNone/>
            </a:pPr>
            <a:endParaRPr lang="sv"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Calibri"/>
                <a:cs typeface="Calibri"/>
                <a:sym typeface="Calibri"/>
              </a:rPr>
              <a:t>Man vill bara veta vem det är. Man kan tänka att Hallsberg är ju inte så stort och inget stort bekymmer. Men det är ett bekymmer för mig.”</a:t>
            </a:r>
            <a:endParaRPr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endParaRPr sz="1700" b="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endParaRPr sz="1700" b="1" dirty="0">
              <a:solidFill>
                <a:srgbClr val="FFFFFF"/>
              </a:solidFill>
              <a:highlight>
                <a:srgbClr val="F00573"/>
              </a:highlight>
              <a:latin typeface="Calibri"/>
              <a:ea typeface="Calibri"/>
              <a:cs typeface="Calibri"/>
              <a:sym typeface="Calibri"/>
            </a:endParaRPr>
          </a:p>
        </p:txBody>
      </p:sp>
      <p:sp>
        <p:nvSpPr>
          <p:cNvPr id="209" name="Google Shape;209;p22"/>
          <p:cNvSpPr/>
          <p:nvPr/>
        </p:nvSpPr>
        <p:spPr>
          <a:xfrm>
            <a:off x="8363325" y="3136016"/>
            <a:ext cx="3406500" cy="3406500"/>
          </a:xfrm>
          <a:prstGeom prst="ellipse">
            <a:avLst/>
          </a:prstGeom>
          <a:solidFill>
            <a:srgbClr val="DD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22"/>
          <p:cNvPicPr preferRelativeResize="0"/>
          <p:nvPr/>
        </p:nvPicPr>
        <p:blipFill rotWithShape="1">
          <a:blip r:embed="rId5">
            <a:alphaModFix/>
          </a:blip>
          <a:srcRect l="7029" r="7029"/>
          <a:stretch/>
        </p:blipFill>
        <p:spPr>
          <a:xfrm>
            <a:off x="8203775" y="2851700"/>
            <a:ext cx="3189175" cy="3644300"/>
          </a:xfrm>
          <a:prstGeom prst="rect">
            <a:avLst/>
          </a:prstGeom>
          <a:noFill/>
          <a:ln>
            <a:noFill/>
          </a:ln>
        </p:spPr>
      </p:pic>
      <p:pic>
        <p:nvPicPr>
          <p:cNvPr id="2" name="Ny inspelning 3" descr="Ny inspelning 3">
            <a:hlinkClick r:id="" action="ppaction://media"/>
            <a:extLst>
              <a:ext uri="{FF2B5EF4-FFF2-40B4-BE49-F238E27FC236}">
                <a16:creationId xmlns:a16="http://schemas.microsoft.com/office/drawing/2014/main" id="{C76F1D3A-7323-0C4A-93A4-B866F24A12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3633" y="128592"/>
            <a:ext cx="421200" cy="421200"/>
          </a:xfrm>
          <a:prstGeom prst="rect">
            <a:avLst/>
          </a:prstGeom>
        </p:spPr>
      </p:pic>
      <p:grpSp>
        <p:nvGrpSpPr>
          <p:cNvPr id="15" name="Grupp 14">
            <a:extLst>
              <a:ext uri="{FF2B5EF4-FFF2-40B4-BE49-F238E27FC236}">
                <a16:creationId xmlns:a16="http://schemas.microsoft.com/office/drawing/2014/main" id="{CDB58B6A-420B-8046-9152-2D9B9120B2F4}"/>
              </a:ext>
            </a:extLst>
          </p:cNvPr>
          <p:cNvGrpSpPr/>
          <p:nvPr/>
        </p:nvGrpSpPr>
        <p:grpSpPr>
          <a:xfrm>
            <a:off x="10436225" y="2374150"/>
            <a:ext cx="1174900" cy="930125"/>
            <a:chOff x="10436225" y="2374150"/>
            <a:chExt cx="1174900" cy="930125"/>
          </a:xfrm>
        </p:grpSpPr>
        <p:sp>
          <p:nvSpPr>
            <p:cNvPr id="16" name="Google Shape;222;p23">
              <a:extLst>
                <a:ext uri="{FF2B5EF4-FFF2-40B4-BE49-F238E27FC236}">
                  <a16:creationId xmlns:a16="http://schemas.microsoft.com/office/drawing/2014/main" id="{187AC677-7C26-6944-8ACE-DF7B28EA7B2B}"/>
                </a:ext>
              </a:extLst>
            </p:cNvPr>
            <p:cNvSpPr/>
            <p:nvPr/>
          </p:nvSpPr>
          <p:spPr>
            <a:xfrm>
              <a:off x="10436225" y="2393700"/>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3;p23">
              <a:extLst>
                <a:ext uri="{FF2B5EF4-FFF2-40B4-BE49-F238E27FC236}">
                  <a16:creationId xmlns:a16="http://schemas.microsoft.com/office/drawing/2014/main" id="{261339C1-EE00-6C40-B9E9-B0B2DEC92F5F}"/>
                </a:ext>
              </a:extLst>
            </p:cNvPr>
            <p:cNvSpPr/>
            <p:nvPr/>
          </p:nvSpPr>
          <p:spPr>
            <a:xfrm>
              <a:off x="11243925" y="2937075"/>
              <a:ext cx="367200" cy="367200"/>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4;p23">
              <a:extLst>
                <a:ext uri="{FF2B5EF4-FFF2-40B4-BE49-F238E27FC236}">
                  <a16:creationId xmlns:a16="http://schemas.microsoft.com/office/drawing/2014/main" id="{F4B5290E-817A-724B-8114-F13EC77663E1}"/>
                </a:ext>
              </a:extLst>
            </p:cNvPr>
            <p:cNvSpPr/>
            <p:nvPr/>
          </p:nvSpPr>
          <p:spPr>
            <a:xfrm>
              <a:off x="11273300" y="2374150"/>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upp 19">
            <a:extLst>
              <a:ext uri="{FF2B5EF4-FFF2-40B4-BE49-F238E27FC236}">
                <a16:creationId xmlns:a16="http://schemas.microsoft.com/office/drawing/2014/main" id="{DD10F90B-3711-3447-9BCC-A4098D0D07F7}"/>
              </a:ext>
            </a:extLst>
          </p:cNvPr>
          <p:cNvGrpSpPr/>
          <p:nvPr/>
        </p:nvGrpSpPr>
        <p:grpSpPr>
          <a:xfrm>
            <a:off x="-813427" y="3954275"/>
            <a:ext cx="5600580" cy="3939570"/>
            <a:chOff x="-813427" y="3658017"/>
            <a:chExt cx="5600580" cy="3939570"/>
          </a:xfrm>
        </p:grpSpPr>
        <p:pic>
          <p:nvPicPr>
            <p:cNvPr id="21" name="Google Shape;366;p35">
              <a:extLst>
                <a:ext uri="{FF2B5EF4-FFF2-40B4-BE49-F238E27FC236}">
                  <a16:creationId xmlns:a16="http://schemas.microsoft.com/office/drawing/2014/main" id="{FD845628-1F97-3646-ABF7-03F6CD950935}"/>
                </a:ext>
              </a:extLst>
            </p:cNvPr>
            <p:cNvPicPr preferRelativeResize="0"/>
            <p:nvPr/>
          </p:nvPicPr>
          <p:blipFill rotWithShape="1">
            <a:blip r:embed="rId7">
              <a:alphaModFix/>
            </a:blip>
            <a:srcRect l="347" r="347"/>
            <a:stretch/>
          </p:blipFill>
          <p:spPr>
            <a:xfrm>
              <a:off x="-813427" y="3658017"/>
              <a:ext cx="5600580" cy="3939570"/>
            </a:xfrm>
            <a:prstGeom prst="rect">
              <a:avLst/>
            </a:prstGeom>
            <a:noFill/>
            <a:ln>
              <a:noFill/>
            </a:ln>
          </p:spPr>
        </p:pic>
        <p:sp>
          <p:nvSpPr>
            <p:cNvPr id="25" name="Google Shape;367;p35">
              <a:extLst>
                <a:ext uri="{FF2B5EF4-FFF2-40B4-BE49-F238E27FC236}">
                  <a16:creationId xmlns:a16="http://schemas.microsoft.com/office/drawing/2014/main" id="{7E6D95B8-CE65-224D-9FEC-3554153D36D8}"/>
                </a:ext>
              </a:extLst>
            </p:cNvPr>
            <p:cNvSpPr txBox="1"/>
            <p:nvPr/>
          </p:nvSpPr>
          <p:spPr>
            <a:xfrm>
              <a:off x="959663" y="53022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F00573"/>
                  </a:solidFill>
                  <a:latin typeface="Roboto Medium" pitchFamily="2" charset="0"/>
                  <a:ea typeface="Roboto Medium" pitchFamily="2" charset="0"/>
                  <a:cs typeface="Calibri" panose="020F0502020204030204" pitchFamily="34" charset="0"/>
                  <a:sym typeface="Calibri"/>
                </a:rPr>
                <a:t>Invånare om vad som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skapar värde i mötet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med vården</a:t>
              </a:r>
            </a:p>
          </p:txBody>
        </p:sp>
      </p:grpSp>
    </p:spTree>
  </p:cSld>
  <p:clrMapOvr>
    <a:masterClrMapping/>
  </p:clrMapOvr>
  <p:transition spd="slow" advClick="0" advTm="299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0000"/>
                                  </p:iterate>
                                  <p:childTnLst>
                                    <p:set>
                                      <p:cBhvr>
                                        <p:cTn id="6" dur="1" fill="hold">
                                          <p:stCondLst>
                                            <p:cond delay="0"/>
                                          </p:stCondLst>
                                        </p:cTn>
                                        <p:tgtEl>
                                          <p:spTgt spid="208"/>
                                        </p:tgtEl>
                                        <p:attrNameLst>
                                          <p:attrName>style.visibility</p:attrName>
                                        </p:attrNameLst>
                                      </p:cBhvr>
                                      <p:to>
                                        <p:strVal val="visible"/>
                                      </p:to>
                                    </p:set>
                                    <p:animEffect transition="in" filter="fade">
                                      <p:cBhvr>
                                        <p:cTn id="7" dur="2900"/>
                                        <p:tgtEl>
                                          <p:spTgt spid="208"/>
                                        </p:tgtEl>
                                      </p:cBhvr>
                                    </p:animEffect>
                                  </p:childTnLst>
                                </p:cTn>
                              </p:par>
                              <p:par>
                                <p:cTn id="8" presetID="1" presetClass="mediacall" presetSubtype="0" fill="hold" nodeType="withEffect">
                                  <p:stCondLst>
                                    <p:cond delay="0"/>
                                  </p:stCondLst>
                                  <p:childTnLst>
                                    <p:cmd type="call" cmd="playFrom(0.0)">
                                      <p:cBhvr>
                                        <p:cTn id="9" dur="28816" fill="hold"/>
                                        <p:tgtEl>
                                          <p:spTgt spid="2"/>
                                        </p:tgtEl>
                                      </p:cBhvr>
                                    </p:cmd>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215"/>
                                        </p:tgtEl>
                                        <p:attrNameLst>
                                          <p:attrName>r</p:attrName>
                                        </p:attrNameLst>
                                      </p:cBhvr>
                                    </p:animRot>
                                    <p:animRot by="-240000">
                                      <p:cBhvr>
                                        <p:cTn id="12" dur="600" fill="hold">
                                          <p:stCondLst>
                                            <p:cond delay="600"/>
                                          </p:stCondLst>
                                        </p:cTn>
                                        <p:tgtEl>
                                          <p:spTgt spid="215"/>
                                        </p:tgtEl>
                                        <p:attrNameLst>
                                          <p:attrName>r</p:attrName>
                                        </p:attrNameLst>
                                      </p:cBhvr>
                                    </p:animRot>
                                    <p:animRot by="240000">
                                      <p:cBhvr>
                                        <p:cTn id="13" dur="600" fill="hold">
                                          <p:stCondLst>
                                            <p:cond delay="1200"/>
                                          </p:stCondLst>
                                        </p:cTn>
                                        <p:tgtEl>
                                          <p:spTgt spid="215"/>
                                        </p:tgtEl>
                                        <p:attrNameLst>
                                          <p:attrName>r</p:attrName>
                                        </p:attrNameLst>
                                      </p:cBhvr>
                                    </p:animRot>
                                    <p:animRot by="-240000">
                                      <p:cBhvr>
                                        <p:cTn id="14" dur="600" fill="hold">
                                          <p:stCondLst>
                                            <p:cond delay="1800"/>
                                          </p:stCondLst>
                                        </p:cTn>
                                        <p:tgtEl>
                                          <p:spTgt spid="215"/>
                                        </p:tgtEl>
                                        <p:attrNameLst>
                                          <p:attrName>r</p:attrName>
                                        </p:attrNameLst>
                                      </p:cBhvr>
                                    </p:animRot>
                                    <p:animRot by="120000">
                                      <p:cBhvr>
                                        <p:cTn id="15" dur="600" fill="hold">
                                          <p:stCondLst>
                                            <p:cond delay="2400"/>
                                          </p:stCondLst>
                                        </p:cTn>
                                        <p:tgtEl>
                                          <p:spTgt spid="215"/>
                                        </p:tgtEl>
                                        <p:attrNameLst>
                                          <p:attrName>r</p:attrName>
                                        </p:attrNameLst>
                                      </p:cBhvr>
                                    </p:animRot>
                                  </p:childTnLst>
                                </p:cTn>
                              </p:par>
                              <p:par>
                                <p:cTn id="16" presetID="26" presetClass="emph" presetSubtype="0" repeatCount="indefinite" fill="hold" nodeType="withEffect">
                                  <p:stCondLst>
                                    <p:cond delay="0"/>
                                  </p:stCondLst>
                                  <p:childTnLst>
                                    <p:animEffect transition="out" filter="fade">
                                      <p:cBhvr>
                                        <p:cTn id="17" dur="3000" tmFilter="0, 0; .2, .5; .8, .5; 1, 0"/>
                                        <p:tgtEl>
                                          <p:spTgt spid="15"/>
                                        </p:tgtEl>
                                      </p:cBhvr>
                                    </p:animEffect>
                                    <p:animScale>
                                      <p:cBhvr>
                                        <p:cTn id="18" dur="1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08" grpId="0"/>
    </p:bldLst>
  </p:timing>
  <p:extLst>
    <p:ext uri="{E180D4A7-C9FB-4DFB-919C-405C955672EB}">
      <p14:showEvtLst xmlns:p14="http://schemas.microsoft.com/office/powerpoint/2010/main">
        <p14:playEvt time="8" objId="2"/>
        <p14:stopEvt time="29001"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220"/>
        <p:cNvGrpSpPr/>
        <p:nvPr/>
      </p:nvGrpSpPr>
      <p:grpSpPr>
        <a:xfrm>
          <a:off x="0" y="0"/>
          <a:ext cx="0" cy="0"/>
          <a:chOff x="0" y="0"/>
          <a:chExt cx="0" cy="0"/>
        </a:xfrm>
      </p:grpSpPr>
      <p:sp>
        <p:nvSpPr>
          <p:cNvPr id="221" name="Google Shape;221;p23"/>
          <p:cNvSpPr/>
          <p:nvPr/>
        </p:nvSpPr>
        <p:spPr>
          <a:xfrm>
            <a:off x="8363325" y="3136016"/>
            <a:ext cx="3406500" cy="3406500"/>
          </a:xfrm>
          <a:prstGeom prst="ellipse">
            <a:avLst/>
          </a:prstGeom>
          <a:solidFill>
            <a:srgbClr val="DD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upp 3">
            <a:extLst>
              <a:ext uri="{FF2B5EF4-FFF2-40B4-BE49-F238E27FC236}">
                <a16:creationId xmlns:a16="http://schemas.microsoft.com/office/drawing/2014/main" id="{376A8A1F-680B-B745-B28C-7B44A93EDF84}"/>
              </a:ext>
            </a:extLst>
          </p:cNvPr>
          <p:cNvGrpSpPr/>
          <p:nvPr/>
        </p:nvGrpSpPr>
        <p:grpSpPr>
          <a:xfrm>
            <a:off x="10436225" y="2374150"/>
            <a:ext cx="1174900" cy="930125"/>
            <a:chOff x="10436225" y="2374150"/>
            <a:chExt cx="1174900" cy="930125"/>
          </a:xfrm>
        </p:grpSpPr>
        <p:sp>
          <p:nvSpPr>
            <p:cNvPr id="222" name="Google Shape;222;p23"/>
            <p:cNvSpPr/>
            <p:nvPr/>
          </p:nvSpPr>
          <p:spPr>
            <a:xfrm>
              <a:off x="10436225" y="2393700"/>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11243925" y="2937075"/>
              <a:ext cx="367200" cy="367200"/>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a:off x="11273300" y="2374150"/>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23"/>
          <p:cNvSpPr txBox="1"/>
          <p:nvPr/>
        </p:nvSpPr>
        <p:spPr>
          <a:xfrm>
            <a:off x="726650" y="638625"/>
            <a:ext cx="6953700" cy="371637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ROBOTO MEDIUM" pitchFamily="2" charset="0"/>
                <a:cs typeface="Calibri"/>
                <a:sym typeface="Calibri"/>
              </a:rPr>
              <a:t>“När jag började må sämre psykiskt förra året så stöttade min vårdcentral mig väldigt bra. Min husläkare som är fantastisk på alla sätt och vis fanns där och hjälpte mig. Jag hade en psykolog och en fysioterapeut som fungerade som ett team runt mig och det fick mig att känna mig väl omhändertagen. </a:t>
            </a:r>
          </a:p>
          <a:p>
            <a:pPr marL="0" lvl="0" indent="0" algn="l" rtl="0">
              <a:lnSpc>
                <a:spcPct val="150000"/>
              </a:lnSpc>
              <a:spcBef>
                <a:spcPts val="0"/>
              </a:spcBef>
              <a:spcAft>
                <a:spcPts val="0"/>
              </a:spcAft>
              <a:buNone/>
            </a:pPr>
            <a:endParaRPr lang="sv" sz="1700" b="1" i="1" dirty="0">
              <a:solidFill>
                <a:srgbClr val="FFFFFF"/>
              </a:solidFill>
              <a:highlight>
                <a:srgbClr val="F00573"/>
              </a:highlight>
              <a:latin typeface="Calibri"/>
              <a:ea typeface="ROBOTO MEDIUM" pitchFamily="2" charset="0"/>
              <a:cs typeface="Calibri"/>
              <a:sym typeface="Calibri"/>
            </a:endParaRPr>
          </a:p>
          <a:p>
            <a:pPr marL="0" lvl="0" indent="0" algn="l" rtl="0">
              <a:lnSpc>
                <a:spcPct val="150000"/>
              </a:lnSpc>
              <a:spcBef>
                <a:spcPts val="0"/>
              </a:spcBef>
              <a:spcAft>
                <a:spcPts val="0"/>
              </a:spcAft>
              <a:buNone/>
            </a:pPr>
            <a:r>
              <a:rPr lang="sv" sz="1700" b="1" i="1" dirty="0">
                <a:solidFill>
                  <a:srgbClr val="FFFFFF"/>
                </a:solidFill>
                <a:highlight>
                  <a:srgbClr val="F00573"/>
                </a:highlight>
                <a:latin typeface="Calibri"/>
                <a:ea typeface="ROBOTO MEDIUM" pitchFamily="2" charset="0"/>
                <a:cs typeface="Calibri"/>
                <a:sym typeface="Calibri"/>
              </a:rPr>
              <a:t>Jag vill lyfta det här för att det är så viktigt att alla som lider av psykisk ohälsa får rätt hjälp. Idag mår jag mycket bättre och jag känner mig tacksam för det.”</a:t>
            </a:r>
            <a:endParaRPr sz="1700" b="1" i="1" dirty="0">
              <a:solidFill>
                <a:srgbClr val="FFFFFF"/>
              </a:solidFill>
              <a:highlight>
                <a:srgbClr val="F00573"/>
              </a:highlight>
              <a:latin typeface="Calibri"/>
              <a:ea typeface="ROBOTO MEDIUM" pitchFamily="2" charset="0"/>
              <a:cs typeface="Calibri"/>
              <a:sym typeface="Calibri"/>
            </a:endParaRPr>
          </a:p>
        </p:txBody>
      </p:sp>
      <p:pic>
        <p:nvPicPr>
          <p:cNvPr id="228" name="Google Shape;228;p23"/>
          <p:cNvPicPr preferRelativeResize="0"/>
          <p:nvPr/>
        </p:nvPicPr>
        <p:blipFill rotWithShape="1">
          <a:blip r:embed="rId5">
            <a:alphaModFix/>
          </a:blip>
          <a:srcRect l="6248" r="6239"/>
          <a:stretch/>
        </p:blipFill>
        <p:spPr>
          <a:xfrm rot="134725">
            <a:off x="8486744" y="3078240"/>
            <a:ext cx="3065866" cy="3503395"/>
          </a:xfrm>
          <a:prstGeom prst="rect">
            <a:avLst/>
          </a:prstGeom>
          <a:noFill/>
          <a:ln>
            <a:noFill/>
          </a:ln>
        </p:spPr>
      </p:pic>
      <p:pic>
        <p:nvPicPr>
          <p:cNvPr id="2" name="Psykisk ohälsa" descr="Psykisk ohälsa">
            <a:hlinkClick r:id="" action="ppaction://media"/>
            <a:extLst>
              <a:ext uri="{FF2B5EF4-FFF2-40B4-BE49-F238E27FC236}">
                <a16:creationId xmlns:a16="http://schemas.microsoft.com/office/drawing/2014/main" id="{8599C279-8308-B540-B5C5-922FD4EBA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4652" y="126209"/>
            <a:ext cx="420976" cy="420976"/>
          </a:xfrm>
          <a:prstGeom prst="rect">
            <a:avLst/>
          </a:prstGeom>
        </p:spPr>
      </p:pic>
      <p:grpSp>
        <p:nvGrpSpPr>
          <p:cNvPr id="19" name="Grupp 18">
            <a:extLst>
              <a:ext uri="{FF2B5EF4-FFF2-40B4-BE49-F238E27FC236}">
                <a16:creationId xmlns:a16="http://schemas.microsoft.com/office/drawing/2014/main" id="{6A312652-F0A2-2E46-9412-C9B52C9FC28F}"/>
              </a:ext>
            </a:extLst>
          </p:cNvPr>
          <p:cNvGrpSpPr/>
          <p:nvPr/>
        </p:nvGrpSpPr>
        <p:grpSpPr>
          <a:xfrm>
            <a:off x="-813427" y="3954275"/>
            <a:ext cx="5600580" cy="3939570"/>
            <a:chOff x="-813427" y="3658017"/>
            <a:chExt cx="5600580" cy="3939570"/>
          </a:xfrm>
        </p:grpSpPr>
        <p:pic>
          <p:nvPicPr>
            <p:cNvPr id="20" name="Google Shape;366;p35">
              <a:extLst>
                <a:ext uri="{FF2B5EF4-FFF2-40B4-BE49-F238E27FC236}">
                  <a16:creationId xmlns:a16="http://schemas.microsoft.com/office/drawing/2014/main" id="{DDD8E2BC-1A42-3442-A51A-9FB9806D2FCE}"/>
                </a:ext>
              </a:extLst>
            </p:cNvPr>
            <p:cNvPicPr preferRelativeResize="0"/>
            <p:nvPr/>
          </p:nvPicPr>
          <p:blipFill rotWithShape="1">
            <a:blip r:embed="rId7">
              <a:alphaModFix/>
            </a:blip>
            <a:srcRect l="347" r="347"/>
            <a:stretch/>
          </p:blipFill>
          <p:spPr>
            <a:xfrm>
              <a:off x="-813427" y="3658017"/>
              <a:ext cx="5600580" cy="3939570"/>
            </a:xfrm>
            <a:prstGeom prst="rect">
              <a:avLst/>
            </a:prstGeom>
            <a:noFill/>
            <a:ln>
              <a:noFill/>
            </a:ln>
          </p:spPr>
        </p:pic>
        <p:sp>
          <p:nvSpPr>
            <p:cNvPr id="21" name="Google Shape;367;p35">
              <a:extLst>
                <a:ext uri="{FF2B5EF4-FFF2-40B4-BE49-F238E27FC236}">
                  <a16:creationId xmlns:a16="http://schemas.microsoft.com/office/drawing/2014/main" id="{D85C0FF8-C6EE-294F-89C7-143920186603}"/>
                </a:ext>
              </a:extLst>
            </p:cNvPr>
            <p:cNvSpPr txBox="1"/>
            <p:nvPr/>
          </p:nvSpPr>
          <p:spPr>
            <a:xfrm>
              <a:off x="959663" y="53022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F00573"/>
                  </a:solidFill>
                  <a:latin typeface="Roboto Medium" pitchFamily="2" charset="0"/>
                  <a:ea typeface="Roboto Medium" pitchFamily="2" charset="0"/>
                  <a:cs typeface="Calibri" panose="020F0502020204030204" pitchFamily="34" charset="0"/>
                  <a:sym typeface="Calibri"/>
                </a:rPr>
                <a:t>Invånare om vad som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skapar värde i mötet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med vården</a:t>
              </a:r>
            </a:p>
          </p:txBody>
        </p:sp>
      </p:grpSp>
    </p:spTree>
  </p:cSld>
  <p:clrMapOvr>
    <a:masterClrMapping/>
  </p:clrMapOvr>
  <p:transition spd="slow" advClick="0" advTm="309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6" fill="hold"/>
                                        <p:tgtEl>
                                          <p:spTgt spid="2"/>
                                        </p:tgtEl>
                                      </p:cBhvr>
                                    </p:cmd>
                                  </p:childTnLst>
                                </p:cTn>
                              </p:par>
                              <p:par>
                                <p:cTn id="7" presetID="10" presetClass="entr" presetSubtype="0" fill="hold" grpId="1" nodeType="withEffect">
                                  <p:stCondLst>
                                    <p:cond delay="2700"/>
                                  </p:stCondLst>
                                  <p:iterate type="wd">
                                    <p:tmPct val="10000"/>
                                  </p:iterate>
                                  <p:childTnLst>
                                    <p:set>
                                      <p:cBhvr>
                                        <p:cTn id="8" dur="1" fill="hold">
                                          <p:stCondLst>
                                            <p:cond delay="0"/>
                                          </p:stCondLst>
                                        </p:cTn>
                                        <p:tgtEl>
                                          <p:spTgt spid="227"/>
                                        </p:tgtEl>
                                        <p:attrNameLst>
                                          <p:attrName>style.visibility</p:attrName>
                                        </p:attrNameLst>
                                      </p:cBhvr>
                                      <p:to>
                                        <p:strVal val="visible"/>
                                      </p:to>
                                    </p:set>
                                    <p:animEffect transition="in" filter="fade">
                                      <p:cBhvr>
                                        <p:cTn id="9" dur="2800"/>
                                        <p:tgtEl>
                                          <p:spTgt spid="227"/>
                                        </p:tgtEl>
                                      </p:cBhvr>
                                    </p:animEffect>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228"/>
                                        </p:tgtEl>
                                        <p:attrNameLst>
                                          <p:attrName>r</p:attrName>
                                        </p:attrNameLst>
                                      </p:cBhvr>
                                    </p:animRot>
                                    <p:animRot by="-240000">
                                      <p:cBhvr>
                                        <p:cTn id="12" dur="600" fill="hold">
                                          <p:stCondLst>
                                            <p:cond delay="600"/>
                                          </p:stCondLst>
                                        </p:cTn>
                                        <p:tgtEl>
                                          <p:spTgt spid="228"/>
                                        </p:tgtEl>
                                        <p:attrNameLst>
                                          <p:attrName>r</p:attrName>
                                        </p:attrNameLst>
                                      </p:cBhvr>
                                    </p:animRot>
                                    <p:animRot by="240000">
                                      <p:cBhvr>
                                        <p:cTn id="13" dur="600" fill="hold">
                                          <p:stCondLst>
                                            <p:cond delay="1200"/>
                                          </p:stCondLst>
                                        </p:cTn>
                                        <p:tgtEl>
                                          <p:spTgt spid="228"/>
                                        </p:tgtEl>
                                        <p:attrNameLst>
                                          <p:attrName>r</p:attrName>
                                        </p:attrNameLst>
                                      </p:cBhvr>
                                    </p:animRot>
                                    <p:animRot by="-240000">
                                      <p:cBhvr>
                                        <p:cTn id="14" dur="600" fill="hold">
                                          <p:stCondLst>
                                            <p:cond delay="1800"/>
                                          </p:stCondLst>
                                        </p:cTn>
                                        <p:tgtEl>
                                          <p:spTgt spid="228"/>
                                        </p:tgtEl>
                                        <p:attrNameLst>
                                          <p:attrName>r</p:attrName>
                                        </p:attrNameLst>
                                      </p:cBhvr>
                                    </p:animRot>
                                    <p:animRot by="120000">
                                      <p:cBhvr>
                                        <p:cTn id="15" dur="600" fill="hold">
                                          <p:stCondLst>
                                            <p:cond delay="2400"/>
                                          </p:stCondLst>
                                        </p:cTn>
                                        <p:tgtEl>
                                          <p:spTgt spid="228"/>
                                        </p:tgtEl>
                                        <p:attrNameLst>
                                          <p:attrName>r</p:attrName>
                                        </p:attrNameLst>
                                      </p:cBhvr>
                                    </p:animRot>
                                  </p:childTnLst>
                                </p:cTn>
                              </p:par>
                              <p:par>
                                <p:cTn id="16" presetID="26" presetClass="emph" presetSubtype="0" repeatCount="indefinite" fill="hold" nodeType="withEffect">
                                  <p:stCondLst>
                                    <p:cond delay="0"/>
                                  </p:stCondLst>
                                  <p:childTnLst>
                                    <p:animEffect transition="out" filter="fade">
                                      <p:cBhvr>
                                        <p:cTn id="17" dur="3000" tmFilter="0, 0; .2, .5; .8, .5; 1, 0"/>
                                        <p:tgtEl>
                                          <p:spTgt spid="4"/>
                                        </p:tgtEl>
                                      </p:cBhvr>
                                    </p:animEffect>
                                    <p:animScale>
                                      <p:cBhvr>
                                        <p:cTn id="18" dur="1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27" grpId="1"/>
    </p:bldLst>
  </p:timing>
  <p:extLst>
    <p:ext uri="{E180D4A7-C9FB-4DFB-919C-405C955672EB}">
      <p14:showEvtLst xmlns:p14="http://schemas.microsoft.com/office/powerpoint/2010/main">
        <p14:playEvt time="8" objId="2"/>
        <p14:stopEvt time="29529"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9DA3"/>
        </a:solidFill>
        <a:effectLst/>
      </p:bgPr>
    </p:bg>
    <p:spTree>
      <p:nvGrpSpPr>
        <p:cNvPr id="1" name="Shape 234"/>
        <p:cNvGrpSpPr/>
        <p:nvPr/>
      </p:nvGrpSpPr>
      <p:grpSpPr>
        <a:xfrm>
          <a:off x="0" y="0"/>
          <a:ext cx="0" cy="0"/>
          <a:chOff x="0" y="0"/>
          <a:chExt cx="0" cy="0"/>
        </a:xfrm>
      </p:grpSpPr>
      <p:sp>
        <p:nvSpPr>
          <p:cNvPr id="235" name="Google Shape;235;p24"/>
          <p:cNvSpPr txBox="1"/>
          <p:nvPr/>
        </p:nvSpPr>
        <p:spPr>
          <a:xfrm>
            <a:off x="726650" y="638625"/>
            <a:ext cx="6642338" cy="410878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sv" sz="1700" b="1" i="1" dirty="0">
                <a:solidFill>
                  <a:srgbClr val="FFFFFF"/>
                </a:solidFill>
                <a:highlight>
                  <a:srgbClr val="F00573"/>
                </a:highlight>
                <a:latin typeface="Calibri"/>
                <a:ea typeface="Calibri"/>
                <a:cs typeface="Calibri"/>
                <a:sym typeface="Calibri"/>
              </a:rPr>
              <a:t>“Vid en mammografi upptäcktes en tumör i mitt bröst. Hela hanteringen med kort väntetid till operation, själva operationen och efterföljande strålbehandling, hela det förloppet får högt betyg. </a:t>
            </a:r>
          </a:p>
          <a:p>
            <a:pPr marL="0" lvl="0" indent="0" algn="l" rtl="0">
              <a:lnSpc>
                <a:spcPct val="150000"/>
              </a:lnSpc>
              <a:spcBef>
                <a:spcPts val="0"/>
              </a:spcBef>
              <a:spcAft>
                <a:spcPts val="0"/>
              </a:spcAft>
              <a:buClr>
                <a:schemeClr val="dk1"/>
              </a:buClr>
              <a:buSzPts val="1100"/>
              <a:buFont typeface="Arial"/>
              <a:buNone/>
            </a:pPr>
            <a:endParaRPr lang="sv"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r>
              <a:rPr lang="sv" sz="1700" b="1" i="1" dirty="0">
                <a:solidFill>
                  <a:srgbClr val="FFFFFF"/>
                </a:solidFill>
                <a:highlight>
                  <a:srgbClr val="F00573"/>
                </a:highlight>
                <a:latin typeface="Calibri"/>
                <a:ea typeface="Calibri"/>
                <a:cs typeface="Calibri"/>
                <a:sym typeface="Calibri"/>
              </a:rPr>
              <a:t>Att få en kontaktsjuksköterska var värdefullt och möjlighet till samtalsstöd om jag hade behövt det kändes tryggt. Ett professionellt omhändertagande av personer med kompetens och erfarenhet det är väldigt viktigt för mig. Och det fick jag verkligen! Tack!”</a:t>
            </a:r>
            <a:endParaRPr sz="1700" b="1" i="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1700" b="1" dirty="0">
              <a:solidFill>
                <a:srgbClr val="FFFFFF"/>
              </a:solidFill>
              <a:highlight>
                <a:srgbClr val="F00573"/>
              </a:highlight>
              <a:latin typeface="Calibri"/>
              <a:ea typeface="Calibri"/>
              <a:cs typeface="Calibri"/>
              <a:sym typeface="Calibri"/>
            </a:endParaRPr>
          </a:p>
          <a:p>
            <a:pPr marL="0" lvl="0" indent="0" algn="l" rtl="0">
              <a:lnSpc>
                <a:spcPct val="150000"/>
              </a:lnSpc>
              <a:spcBef>
                <a:spcPts val="0"/>
              </a:spcBef>
              <a:spcAft>
                <a:spcPts val="0"/>
              </a:spcAft>
              <a:buNone/>
            </a:pPr>
            <a:endParaRPr sz="1700" b="1" dirty="0">
              <a:solidFill>
                <a:srgbClr val="FFFFFF"/>
              </a:solidFill>
              <a:highlight>
                <a:srgbClr val="F00573"/>
              </a:highlight>
              <a:latin typeface="Calibri"/>
              <a:ea typeface="Calibri"/>
              <a:cs typeface="Calibri"/>
              <a:sym typeface="Calibri"/>
            </a:endParaRPr>
          </a:p>
        </p:txBody>
      </p:sp>
      <p:sp>
        <p:nvSpPr>
          <p:cNvPr id="236" name="Google Shape;236;p24"/>
          <p:cNvSpPr/>
          <p:nvPr/>
        </p:nvSpPr>
        <p:spPr>
          <a:xfrm>
            <a:off x="8363325" y="3136016"/>
            <a:ext cx="3406500" cy="3406500"/>
          </a:xfrm>
          <a:prstGeom prst="ellipse">
            <a:avLst/>
          </a:prstGeom>
          <a:solidFill>
            <a:srgbClr val="DD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4"/>
          <p:cNvPicPr preferRelativeResize="0"/>
          <p:nvPr/>
        </p:nvPicPr>
        <p:blipFill>
          <a:blip r:embed="rId5">
            <a:alphaModFix/>
          </a:blip>
          <a:stretch>
            <a:fillRect/>
          </a:stretch>
        </p:blipFill>
        <p:spPr>
          <a:xfrm>
            <a:off x="8205450" y="3054550"/>
            <a:ext cx="3498675" cy="3498700"/>
          </a:xfrm>
          <a:prstGeom prst="rect">
            <a:avLst/>
          </a:prstGeom>
          <a:noFill/>
          <a:ln>
            <a:noFill/>
          </a:ln>
        </p:spPr>
      </p:pic>
      <p:grpSp>
        <p:nvGrpSpPr>
          <p:cNvPr id="10" name="Grupp 9">
            <a:extLst>
              <a:ext uri="{FF2B5EF4-FFF2-40B4-BE49-F238E27FC236}">
                <a16:creationId xmlns:a16="http://schemas.microsoft.com/office/drawing/2014/main" id="{A2E8297B-E473-374B-A991-61B796C8C128}"/>
              </a:ext>
            </a:extLst>
          </p:cNvPr>
          <p:cNvGrpSpPr/>
          <p:nvPr/>
        </p:nvGrpSpPr>
        <p:grpSpPr>
          <a:xfrm>
            <a:off x="10436225" y="2374150"/>
            <a:ext cx="1174900" cy="930125"/>
            <a:chOff x="10436225" y="2374150"/>
            <a:chExt cx="1174900" cy="930125"/>
          </a:xfrm>
        </p:grpSpPr>
        <p:sp>
          <p:nvSpPr>
            <p:cNvPr id="11" name="Google Shape;222;p23">
              <a:extLst>
                <a:ext uri="{FF2B5EF4-FFF2-40B4-BE49-F238E27FC236}">
                  <a16:creationId xmlns:a16="http://schemas.microsoft.com/office/drawing/2014/main" id="{3C11B148-0F30-5E46-A9E9-2CC1C8B7DC30}"/>
                </a:ext>
              </a:extLst>
            </p:cNvPr>
            <p:cNvSpPr/>
            <p:nvPr/>
          </p:nvSpPr>
          <p:spPr>
            <a:xfrm>
              <a:off x="10436225" y="2393700"/>
              <a:ext cx="646200" cy="6462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3;p23">
              <a:extLst>
                <a:ext uri="{FF2B5EF4-FFF2-40B4-BE49-F238E27FC236}">
                  <a16:creationId xmlns:a16="http://schemas.microsoft.com/office/drawing/2014/main" id="{0E8B81B8-9814-BC47-8381-B60EB2B49EE6}"/>
                </a:ext>
              </a:extLst>
            </p:cNvPr>
            <p:cNvSpPr/>
            <p:nvPr/>
          </p:nvSpPr>
          <p:spPr>
            <a:xfrm>
              <a:off x="11243925" y="2937075"/>
              <a:ext cx="367200" cy="367200"/>
            </a:xfrm>
            <a:prstGeom prst="ellipse">
              <a:avLst/>
            </a:prstGeom>
            <a:solidFill>
              <a:srgbClr val="F00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4;p23">
              <a:extLst>
                <a:ext uri="{FF2B5EF4-FFF2-40B4-BE49-F238E27FC236}">
                  <a16:creationId xmlns:a16="http://schemas.microsoft.com/office/drawing/2014/main" id="{43A2C5C1-BD5D-6846-BEF9-41FC17AD3D58}"/>
                </a:ext>
              </a:extLst>
            </p:cNvPr>
            <p:cNvSpPr/>
            <p:nvPr/>
          </p:nvSpPr>
          <p:spPr>
            <a:xfrm>
              <a:off x="11273300" y="2374150"/>
              <a:ext cx="298800" cy="298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upp 16">
            <a:extLst>
              <a:ext uri="{FF2B5EF4-FFF2-40B4-BE49-F238E27FC236}">
                <a16:creationId xmlns:a16="http://schemas.microsoft.com/office/drawing/2014/main" id="{6586FF8C-580B-804A-8614-FABC87CBDC97}"/>
              </a:ext>
            </a:extLst>
          </p:cNvPr>
          <p:cNvGrpSpPr/>
          <p:nvPr/>
        </p:nvGrpSpPr>
        <p:grpSpPr>
          <a:xfrm>
            <a:off x="-813427" y="3954275"/>
            <a:ext cx="5600580" cy="3939570"/>
            <a:chOff x="-813427" y="3658017"/>
            <a:chExt cx="5600580" cy="3939570"/>
          </a:xfrm>
        </p:grpSpPr>
        <p:pic>
          <p:nvPicPr>
            <p:cNvPr id="18" name="Google Shape;366;p35">
              <a:extLst>
                <a:ext uri="{FF2B5EF4-FFF2-40B4-BE49-F238E27FC236}">
                  <a16:creationId xmlns:a16="http://schemas.microsoft.com/office/drawing/2014/main" id="{2F549D6A-FE76-184D-B91A-6B429B3310AF}"/>
                </a:ext>
              </a:extLst>
            </p:cNvPr>
            <p:cNvPicPr preferRelativeResize="0"/>
            <p:nvPr/>
          </p:nvPicPr>
          <p:blipFill rotWithShape="1">
            <a:blip r:embed="rId6">
              <a:alphaModFix/>
            </a:blip>
            <a:srcRect l="347" r="347"/>
            <a:stretch/>
          </p:blipFill>
          <p:spPr>
            <a:xfrm>
              <a:off x="-813427" y="3658017"/>
              <a:ext cx="5600580" cy="3939570"/>
            </a:xfrm>
            <a:prstGeom prst="rect">
              <a:avLst/>
            </a:prstGeom>
            <a:noFill/>
            <a:ln>
              <a:noFill/>
            </a:ln>
          </p:spPr>
        </p:pic>
        <p:sp>
          <p:nvSpPr>
            <p:cNvPr id="19" name="Google Shape;367;p35">
              <a:extLst>
                <a:ext uri="{FF2B5EF4-FFF2-40B4-BE49-F238E27FC236}">
                  <a16:creationId xmlns:a16="http://schemas.microsoft.com/office/drawing/2014/main" id="{A7407F7C-C901-C04E-B664-22220F7977A8}"/>
                </a:ext>
              </a:extLst>
            </p:cNvPr>
            <p:cNvSpPr txBox="1"/>
            <p:nvPr/>
          </p:nvSpPr>
          <p:spPr>
            <a:xfrm>
              <a:off x="959663" y="5302207"/>
              <a:ext cx="2065925" cy="684773"/>
            </a:xfrm>
            <a:prstGeom prst="rect">
              <a:avLst/>
            </a:prstGeom>
            <a:noFill/>
            <a:ln>
              <a:noFill/>
            </a:ln>
          </p:spPr>
          <p:txBody>
            <a:bodyPr spcFirstLastPara="1" wrap="square" lIns="91425" tIns="91425" rIns="91425" bIns="91425" anchor="t" anchorCtr="0">
              <a:spAutoFit/>
            </a:bodyPr>
            <a:lstStyle/>
            <a:p>
              <a:pPr lvl="0" algn="ctr">
                <a:lnSpc>
                  <a:spcPts val="1300"/>
                </a:lnSpc>
              </a:pPr>
              <a:r>
                <a:rPr lang="sv-SE" sz="1100" dirty="0">
                  <a:solidFill>
                    <a:srgbClr val="F00573"/>
                  </a:solidFill>
                  <a:latin typeface="Roboto Medium" pitchFamily="2" charset="0"/>
                  <a:ea typeface="Roboto Medium" pitchFamily="2" charset="0"/>
                  <a:cs typeface="Calibri" panose="020F0502020204030204" pitchFamily="34" charset="0"/>
                  <a:sym typeface="Calibri"/>
                </a:rPr>
                <a:t>Invånare om vad som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skapar värde i mötet </a:t>
              </a:r>
              <a:br>
                <a:rPr lang="sv-SE" sz="1100" dirty="0">
                  <a:solidFill>
                    <a:srgbClr val="F00573"/>
                  </a:solidFill>
                  <a:latin typeface="Roboto Medium" pitchFamily="2" charset="0"/>
                  <a:ea typeface="Roboto Medium" pitchFamily="2" charset="0"/>
                  <a:cs typeface="Calibri" panose="020F0502020204030204" pitchFamily="34" charset="0"/>
                  <a:sym typeface="Calibri"/>
                </a:rPr>
              </a:br>
              <a:r>
                <a:rPr lang="sv-SE" sz="1100" dirty="0">
                  <a:solidFill>
                    <a:srgbClr val="F00573"/>
                  </a:solidFill>
                  <a:latin typeface="Roboto Medium" pitchFamily="2" charset="0"/>
                  <a:ea typeface="Roboto Medium" pitchFamily="2" charset="0"/>
                  <a:cs typeface="Calibri" panose="020F0502020204030204" pitchFamily="34" charset="0"/>
                  <a:sym typeface="Calibri"/>
                </a:rPr>
                <a:t>med vården</a:t>
              </a:r>
            </a:p>
          </p:txBody>
        </p:sp>
      </p:grpSp>
      <p:pic>
        <p:nvPicPr>
          <p:cNvPr id="2" name="Bild 1 Hanna (nummer 6) (1)" descr="Bild 1 Hanna (nummer 6) (1)">
            <a:hlinkClick r:id="" action="ppaction://media"/>
            <a:extLst>
              <a:ext uri="{FF2B5EF4-FFF2-40B4-BE49-F238E27FC236}">
                <a16:creationId xmlns:a16="http://schemas.microsoft.com/office/drawing/2014/main" id="{47178C94-51BE-9742-A1F2-402EFFC458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01086" y="148426"/>
            <a:ext cx="421200" cy="421200"/>
          </a:xfrm>
          <a:prstGeom prst="rect">
            <a:avLst/>
          </a:prstGeom>
        </p:spPr>
      </p:pic>
    </p:spTree>
  </p:cSld>
  <p:clrMapOvr>
    <a:masterClrMapping/>
  </p:clrMapOvr>
  <p:transition spd="slow" advClick="0" advTm="414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10"/>
                                        </p:tgtEl>
                                      </p:cBhvr>
                                    </p:animEffect>
                                    <p:animScale>
                                      <p:cBhvr>
                                        <p:cTn id="7" dur="1500" autoRev="1" fill="hold"/>
                                        <p:tgtEl>
                                          <p:spTgt spid="10"/>
                                        </p:tgtEl>
                                      </p:cBhvr>
                                      <p:by x="105000" y="105000"/>
                                    </p:animScale>
                                  </p:childTnLst>
                                </p:cTn>
                              </p:par>
                              <p:par>
                                <p:cTn id="8" presetID="1" presetClass="mediacall" presetSubtype="0" fill="hold" nodeType="withEffect">
                                  <p:stCondLst>
                                    <p:cond delay="0"/>
                                  </p:stCondLst>
                                  <p:childTnLst>
                                    <p:cmd type="call" cmd="playFrom(0.0)">
                                      <p:cBhvr>
                                        <p:cTn id="9" dur="38511" fill="hold"/>
                                        <p:tgtEl>
                                          <p:spTgt spid="2"/>
                                        </p:tgtEl>
                                      </p:cBhvr>
                                    </p:cmd>
                                  </p:childTnLst>
                                </p:cTn>
                              </p:par>
                              <p:par>
                                <p:cTn id="10" presetID="32" presetClass="emph" presetSubtype="0" repeatCount="indefinite" fill="hold" nodeType="withEffect">
                                  <p:stCondLst>
                                    <p:cond delay="1500"/>
                                  </p:stCondLst>
                                  <p:childTnLst>
                                    <p:animRot by="120000">
                                      <p:cBhvr>
                                        <p:cTn id="11" dur="500" fill="hold">
                                          <p:stCondLst>
                                            <p:cond delay="0"/>
                                          </p:stCondLst>
                                        </p:cTn>
                                        <p:tgtEl>
                                          <p:spTgt spid="242"/>
                                        </p:tgtEl>
                                        <p:attrNameLst>
                                          <p:attrName>r</p:attrName>
                                        </p:attrNameLst>
                                      </p:cBhvr>
                                    </p:animRot>
                                    <p:animRot by="-240000">
                                      <p:cBhvr>
                                        <p:cTn id="12" dur="1000" fill="hold">
                                          <p:stCondLst>
                                            <p:cond delay="1000"/>
                                          </p:stCondLst>
                                        </p:cTn>
                                        <p:tgtEl>
                                          <p:spTgt spid="242"/>
                                        </p:tgtEl>
                                        <p:attrNameLst>
                                          <p:attrName>r</p:attrName>
                                        </p:attrNameLst>
                                      </p:cBhvr>
                                    </p:animRot>
                                    <p:animRot by="240000">
                                      <p:cBhvr>
                                        <p:cTn id="13" dur="1000" fill="hold">
                                          <p:stCondLst>
                                            <p:cond delay="2000"/>
                                          </p:stCondLst>
                                        </p:cTn>
                                        <p:tgtEl>
                                          <p:spTgt spid="242"/>
                                        </p:tgtEl>
                                        <p:attrNameLst>
                                          <p:attrName>r</p:attrName>
                                        </p:attrNameLst>
                                      </p:cBhvr>
                                    </p:animRot>
                                    <p:animRot by="-240000">
                                      <p:cBhvr>
                                        <p:cTn id="14" dur="1000" fill="hold">
                                          <p:stCondLst>
                                            <p:cond delay="3000"/>
                                          </p:stCondLst>
                                        </p:cTn>
                                        <p:tgtEl>
                                          <p:spTgt spid="242"/>
                                        </p:tgtEl>
                                        <p:attrNameLst>
                                          <p:attrName>r</p:attrName>
                                        </p:attrNameLst>
                                      </p:cBhvr>
                                    </p:animRot>
                                    <p:animRot by="120000">
                                      <p:cBhvr>
                                        <p:cTn id="15" dur="1000" fill="hold">
                                          <p:stCondLst>
                                            <p:cond delay="4000"/>
                                          </p:stCondLst>
                                        </p:cTn>
                                        <p:tgtEl>
                                          <p:spTgt spid="242"/>
                                        </p:tgtEl>
                                        <p:attrNameLst>
                                          <p:attrName>r</p:attrName>
                                        </p:attrNameLst>
                                      </p:cBhvr>
                                    </p:animRot>
                                  </p:childTnLst>
                                </p:cTn>
                              </p:par>
                              <p:par>
                                <p:cTn id="16" presetID="10" presetClass="entr" presetSubtype="0" fill="hold" grpId="0" nodeType="withEffect">
                                  <p:stCondLst>
                                    <p:cond delay="1500"/>
                                  </p:stCondLst>
                                  <p:iterate type="wd">
                                    <p:tmPct val="10000"/>
                                  </p:iterate>
                                  <p:childTnLst>
                                    <p:set>
                                      <p:cBhvr>
                                        <p:cTn id="17" dur="1" fill="hold">
                                          <p:stCondLst>
                                            <p:cond delay="0"/>
                                          </p:stCondLst>
                                        </p:cTn>
                                        <p:tgtEl>
                                          <p:spTgt spid="235"/>
                                        </p:tgtEl>
                                        <p:attrNameLst>
                                          <p:attrName>style.visibility</p:attrName>
                                        </p:attrNameLst>
                                      </p:cBhvr>
                                      <p:to>
                                        <p:strVal val="visible"/>
                                      </p:to>
                                    </p:set>
                                    <p:animEffect transition="in" filter="fade">
                                      <p:cBhvr>
                                        <p:cTn id="18" dur="5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35" grpId="0"/>
    </p:bldLst>
  </p:timing>
  <p:extLst>
    <p:ext uri="{E180D4A7-C9FB-4DFB-919C-405C955672EB}">
      <p14:showEvtLst xmlns:p14="http://schemas.microsoft.com/office/powerpoint/2010/main">
        <p14:playEvt time="8" objId="2"/>
        <p14:stopEvt time="38711" objId="2"/>
      </p14:showEvtLst>
    </p:ext>
  </p:extLst>
</p:sld>
</file>

<file path=ppt/theme/theme1.xml><?xml version="1.0" encoding="utf-8"?>
<a:theme xmlns:a="http://schemas.openxmlformats.org/drawingml/2006/main" name="Office-tema">
  <a:themeElements>
    <a:clrScheme name="F00573">
      <a:dk1>
        <a:srgbClr val="000000"/>
      </a:dk1>
      <a:lt1>
        <a:srgbClr val="FFFFFF"/>
      </a:lt1>
      <a:dk2>
        <a:srgbClr val="44546A"/>
      </a:dk2>
      <a:lt2>
        <a:srgbClr val="E7E6E6"/>
      </a:lt2>
      <a:accent1>
        <a:srgbClr val="0090D3"/>
      </a:accent1>
      <a:accent2>
        <a:srgbClr val="9FC53A"/>
      </a:accent2>
      <a:accent3>
        <a:srgbClr val="575757"/>
      </a:accent3>
      <a:accent4>
        <a:srgbClr val="992785"/>
      </a:accent4>
      <a:accent5>
        <a:srgbClr val="004F9E"/>
      </a:accent5>
      <a:accent6>
        <a:srgbClr val="008B3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8286</TotalTime>
  <Words>2095</Words>
  <Application>Microsoft Office PowerPoint</Application>
  <PresentationFormat>Bredbild</PresentationFormat>
  <Paragraphs>133</Paragraphs>
  <Slides>21</Slides>
  <Notes>19</Notes>
  <HiddenSlides>0</HiddenSlides>
  <MMClips>22</MMClips>
  <ScaleCrop>false</ScaleCrop>
  <HeadingPairs>
    <vt:vector size="8" baseType="variant">
      <vt:variant>
        <vt:lpstr>Använt teckensnitt</vt:lpstr>
      </vt:variant>
      <vt:variant>
        <vt:i4>4</vt:i4>
      </vt:variant>
      <vt:variant>
        <vt:lpstr>Tema</vt:lpstr>
      </vt:variant>
      <vt:variant>
        <vt:i4>1</vt:i4>
      </vt:variant>
      <vt:variant>
        <vt:lpstr>Bildrubriker</vt:lpstr>
      </vt:variant>
      <vt:variant>
        <vt:i4>21</vt:i4>
      </vt:variant>
      <vt:variant>
        <vt:lpstr>Anpassade bildspel</vt:lpstr>
      </vt:variant>
      <vt:variant>
        <vt:i4>1</vt:i4>
      </vt:variant>
    </vt:vector>
  </HeadingPairs>
  <TitlesOfParts>
    <vt:vector size="27" baseType="lpstr">
      <vt:lpstr>ROBOTO MEDIUM</vt:lpstr>
      <vt:lpstr>Arial</vt:lpstr>
      <vt:lpstr>Roboto</vt:lpstr>
      <vt:lpstr>Calibri</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Panelista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Duckert Ek Malin, Reg utv Välfärd och folkhälsa</dc:creator>
  <cp:lastModifiedBy>Tsuranov Jeanette, Kommunikation HS</cp:lastModifiedBy>
  <cp:revision>59</cp:revision>
  <dcterms:modified xsi:type="dcterms:W3CDTF">2024-09-12T08:04:45Z</dcterms:modified>
</cp:coreProperties>
</file>