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42"/>
  </p:notesMasterIdLst>
  <p:sldIdLst>
    <p:sldId id="602" r:id="rId3"/>
    <p:sldId id="256" r:id="rId4"/>
    <p:sldId id="309" r:id="rId5"/>
    <p:sldId id="355" r:id="rId6"/>
    <p:sldId id="356" r:id="rId7"/>
    <p:sldId id="35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263" r:id="rId17"/>
    <p:sldId id="358" r:id="rId18"/>
    <p:sldId id="605" r:id="rId19"/>
    <p:sldId id="607" r:id="rId20"/>
    <p:sldId id="317" r:id="rId21"/>
    <p:sldId id="60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60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608" r:id="rId4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9"/>
    <a:srgbClr val="CEE2E7"/>
    <a:srgbClr val="EAD592"/>
    <a:srgbClr val="F7EFD5"/>
    <a:srgbClr val="3B8BA1"/>
    <a:srgbClr val="F2F9FD"/>
    <a:srgbClr val="7BC5B4"/>
    <a:srgbClr val="D7EFE9"/>
    <a:srgbClr val="FBD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3792" autoAdjust="0"/>
  </p:normalViewPr>
  <p:slideViewPr>
    <p:cSldViewPr>
      <p:cViewPr varScale="1">
        <p:scale>
          <a:sx n="65" d="100"/>
          <a:sy n="65" d="100"/>
        </p:scale>
        <p:origin x="606" y="96"/>
      </p:cViewPr>
      <p:guideLst>
        <p:guide orient="horz" pos="2880"/>
        <p:guide pos="216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843B-B372-0C45-8B1F-95A45A42745B}" type="datetimeFigureOut">
              <a:rPr lang="en-SE" smtClean="0"/>
              <a:t>07/03/2024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2A80-C934-0C49-9167-237D645D464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562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86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752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278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B2F27-15E0-4742-B0BA-181C870B2A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3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29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46673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527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förhindra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behovet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reaktiva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insatser.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sv-SE" sz="1200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snabbt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beskriva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skillnaden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arbete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använda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bilkrasch-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modellen.</a:t>
            </a:r>
            <a:r>
              <a:rPr lang="sv-SE" sz="1200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övergripande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sätt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strategier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utfall.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42A80-C934-0C49-9167-237D645D4641}" type="slidenum">
              <a:rPr kumimoji="0" lang="en-SE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E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300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0446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0433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Beslut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800" b="1" spc="-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bör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stötta</a:t>
            </a:r>
            <a:r>
              <a:rPr lang="sv-SE" sz="18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sv-SE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lang="sv-SE" sz="1800" b="1" spc="-229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skyddsfaktorerna</a:t>
            </a:r>
            <a:endParaRPr lang="sv-SE" sz="1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800" noProof="0" dirty="0"/>
          </a:p>
          <a:p>
            <a:pPr marL="12700" marR="5080" algn="l">
              <a:lnSpc>
                <a:spcPct val="105900"/>
              </a:lnSpc>
              <a:spcBef>
                <a:spcPts val="100"/>
              </a:spcBef>
            </a:pP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Eftersom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många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800" spc="-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samma</a:t>
            </a:r>
            <a:r>
              <a:rPr lang="sv-SE" sz="1800" spc="-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bakomliggande</a:t>
            </a:r>
            <a:r>
              <a:rPr lang="sv-SE" sz="1800" spc="-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orsker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effektivt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sv-SE" sz="1800" spc="-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lang="sv-SE" sz="1800" spc="-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skyddsfaktorerna.</a:t>
            </a: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420"/>
              </a:spcBef>
            </a:pP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sv-SE" sz="1800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hänger</a:t>
            </a:r>
            <a:r>
              <a:rPr lang="sv-SE" sz="1800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ihop.</a:t>
            </a:r>
          </a:p>
          <a:p>
            <a:pPr algn="l">
              <a:lnSpc>
                <a:spcPct val="100000"/>
              </a:lnSpc>
            </a:pPr>
            <a:endParaRPr lang="sv-SE" sz="1800" spc="-1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(Omarbetad version av preventionsstjärnan som ursprungligen tagits fram av Länsstyrelsen Stockholm)</a:t>
            </a:r>
            <a:endParaRPr lang="sv-SE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2795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95"/>
              </a:spcBef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b="1" spc="-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folkhälsoinsatserna</a:t>
            </a:r>
            <a:r>
              <a:rPr lang="sv-SE" sz="1200" b="1" spc="-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sv-SE" sz="1200" b="1" spc="-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sv-SE" sz="1200" b="1" spc="-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kommun?</a:t>
            </a: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b="1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b="1" spc="-3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sv-SE" sz="1200" b="1" spc="-3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sv-SE" sz="1200" b="1" spc="-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proaktiva?</a:t>
            </a:r>
            <a:b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b="1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Den proaktiva</a:t>
            </a:r>
            <a:r>
              <a:rPr lang="sv-SE" sz="1200" i="1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i="1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i="1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användas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verktyg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samsyn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vår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tids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samhällsutmaningar.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sv-SE" sz="1200" spc="6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preventionsstjärnan.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visar,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precis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preventionsstjärnan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sambandet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brister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lang="sv-SE" sz="1200" spc="7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lang="sv-SE" sz="1200" spc="7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kärnan.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också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skapa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åtgärder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nivåer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kostnad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samhälle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minskar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insatserna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är.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Snurrar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beslutsnurran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sv-SE" sz="1200" spc="8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kärnan</a:t>
            </a:r>
            <a:r>
              <a:rPr lang="sv-SE" sz="1200" spc="8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består.</a:t>
            </a: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workshopsformuläret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1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10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tillsammans</a:t>
            </a:r>
            <a:r>
              <a:rPr lang="sv-SE" sz="1200" spc="11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identifiera</a:t>
            </a:r>
            <a:r>
              <a:rPr lang="sv-SE" sz="1200" spc="10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25" noProof="0" dirty="0">
                <a:latin typeface="Arial" panose="020B0604020202020204" pitchFamily="34" charset="0"/>
                <a:cs typeface="Arial" panose="020B0604020202020204" pitchFamily="34" charset="0"/>
              </a:rPr>
              <a:t>vad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görs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göras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nivåerna</a:t>
            </a:r>
            <a:r>
              <a:rPr lang="sv-SE" sz="1200" spc="4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arbete.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hjälp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insatskorten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sv-SE" sz="1200" spc="6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vägledning</a:t>
            </a:r>
            <a:r>
              <a:rPr lang="sv-SE" sz="1200" spc="5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200" spc="5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än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200" spc="45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10" noProof="0" dirty="0">
                <a:latin typeface="Arial" panose="020B0604020202020204" pitchFamily="34" charset="0"/>
                <a:cs typeface="Arial" panose="020B0604020202020204" pitchFamily="34" charset="0"/>
              </a:rPr>
              <a:t>annan.</a:t>
            </a:r>
            <a:endParaRPr lang="sv-SE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endParaRPr lang="sv-SE" sz="1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 algn="l">
              <a:spcBef>
                <a:spcPts val="165"/>
              </a:spcBef>
            </a:pPr>
            <a:r>
              <a:rPr lang="sv-SE" sz="1200" b="0" noProof="0" dirty="0">
                <a:latin typeface="Arial" panose="020B0604020202020204" pitchFamily="34" charset="0"/>
                <a:cs typeface="Arial" panose="020B0604020202020204" pitchFamily="34" charset="0"/>
              </a:rPr>
              <a:t>Insatserna i preventionssnurran är exempel på insatser och ska inte ses som en rekommendation.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419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9669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8853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42A80-C934-0C49-9167-237D645D4641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593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F0D13-09ED-91D1-5287-384749E5D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8A58F6-F0D1-D301-E60F-427511627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7FD729-C458-BFAE-1057-64AE983A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575FCB-E0C2-F0C2-988F-55D8DBC1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E4FCC8-764B-8220-DCEC-37832395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0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75E74-009F-93FF-C6FB-EBDCC8CE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791B30-B595-02E4-4658-10F185CC4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4ACE4B-AC11-FD7F-4913-D9FCF104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8CF15F-353B-0D55-A0B7-B0EF8AD3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1A9444-627F-2EE9-3321-87605518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86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2A656E-43CE-B79F-9AC5-D881D70C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71EB7-2C28-7A07-FEB5-20F35D6F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612898-ECD2-BBB8-F44B-D91464A9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D76366-9827-FACE-46F7-C83D885C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66BD6D-BCFB-1045-3CA9-269B2070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40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B06CAC-8DF1-3E30-2AC0-E2E023C1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12F94-6567-E12A-E40B-F145F31C0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F8E361-AD16-BCA8-EEA4-C42D4F7E0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1C739B-B3C1-03F5-99CB-3A37D733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D46E44-6FAE-8A3F-27F6-A6E57C3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12310C-5B16-A601-6F4B-6AE9A274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93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EE4B0-A4EB-961E-7D97-3D3CDD28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3F6A3C-2B2C-0428-75BD-4CB191EC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E47CA5-0A80-085B-258E-4A5EF5B3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658E4ED-FC98-D6E3-9D0A-1B3BDCF8B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1EB36B-317B-A898-0F87-90CD61369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6C0D2A-B812-6E42-55BC-7A1E8EE6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26B7688-4A38-CEA9-A560-BBDEA885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8588B11-EFDF-FD7F-2C0F-2F015C11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60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3159A-AF22-9FBF-40AA-B1C7A73D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3FD9F8-EB83-857E-A072-1638F664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A893B0-E083-E4E1-A683-022F7EE6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B0D1F2-25A4-EF6D-ADBB-2CFA197B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6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9F1357-52A3-ED53-9484-C452A54C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B9EBD1-3420-52FE-7B11-57C62E8C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2E443-4D5A-10A3-FF30-64FDC7CE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7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C6585-143E-065C-C166-AE2B8EFE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4C71C-E8B3-31F4-5101-6050F141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8658BF-D31A-7F05-455B-5221BE2CE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08D7F2-2F03-21AA-A08E-A1E15672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FDCAB-08CC-172E-1A72-DC0E8B7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A44477-498C-4819-6834-C08AEE95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73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DF580-25CF-C4BE-B22E-4597219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68E9E9-A736-DBDD-3797-AD2162384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DBEA12-0A79-1390-89CB-A92795D57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ED7515-EC84-B856-19B3-B4FD6DE9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726AAB-FEEF-6EEC-D83C-4F851E41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A469A9-3180-7355-52D9-C2014158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858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230A9-C9BB-2F96-BCB4-24ED1190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41BADE-9312-018D-4044-C660BE13F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82D106-6BC3-9FDD-53F2-7FA24A14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63F4DD-BD06-6A97-6722-01D46D0D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1A52B-0083-47BB-C10E-0BD7684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47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830691-9CCF-E959-7E3E-19A99A7B482C}"/>
              </a:ext>
            </a:extLst>
          </p:cNvPr>
          <p:cNvSpPr txBox="1"/>
          <p:nvPr userDrawn="1"/>
        </p:nvSpPr>
        <p:spPr>
          <a:xfrm>
            <a:off x="16450499" y="3364154"/>
            <a:ext cx="2350770" cy="6877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5"/>
              </a:spcBef>
            </a:pPr>
            <a:r>
              <a:rPr sz="2150" i="1" dirty="0">
                <a:latin typeface="Helvetica Neue Medium"/>
                <a:cs typeface="Helvetica Neue Medium"/>
              </a:rPr>
              <a:t>Det</a:t>
            </a:r>
            <a:r>
              <a:rPr sz="2150" i="1" spc="-55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kostar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mer</a:t>
            </a:r>
            <a:r>
              <a:rPr sz="2150" i="1" spc="-50" dirty="0">
                <a:latin typeface="Helvetica Neue Medium"/>
                <a:cs typeface="Helvetica Neue Medium"/>
              </a:rPr>
              <a:t> </a:t>
            </a:r>
            <a:r>
              <a:rPr sz="2150" i="1" spc="-25" dirty="0">
                <a:latin typeface="Helvetica Neue Medium"/>
                <a:cs typeface="Helvetica Neue Medium"/>
              </a:rPr>
              <a:t>ju </a:t>
            </a:r>
            <a:r>
              <a:rPr sz="2150" i="1" dirty="0">
                <a:latin typeface="Helvetica Neue Medium"/>
                <a:cs typeface="Helvetica Neue Medium"/>
              </a:rPr>
              <a:t>längre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dirty="0">
                <a:latin typeface="Helvetica Neue Medium"/>
                <a:cs typeface="Helvetica Neue Medium"/>
              </a:rPr>
              <a:t>man</a:t>
            </a:r>
            <a:r>
              <a:rPr sz="2150" i="1" spc="-60" dirty="0">
                <a:latin typeface="Helvetica Neue Medium"/>
                <a:cs typeface="Helvetica Neue Medium"/>
              </a:rPr>
              <a:t> </a:t>
            </a:r>
            <a:r>
              <a:rPr sz="2150" i="1" spc="-40" dirty="0">
                <a:latin typeface="Helvetica Neue Medium"/>
                <a:cs typeface="Helvetica Neue Medium"/>
              </a:rPr>
              <a:t>väntar.</a:t>
            </a:r>
            <a:endParaRPr sz="2150" dirty="0">
              <a:latin typeface="Helvetica Neue Medium"/>
              <a:cs typeface="Helvetica Neue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BB1AEC1-AA23-617C-6812-D340BDEE53ED}"/>
              </a:ext>
            </a:extLst>
          </p:cNvPr>
          <p:cNvSpPr txBox="1"/>
          <p:nvPr userDrawn="1"/>
        </p:nvSpPr>
        <p:spPr>
          <a:xfrm>
            <a:off x="12392804" y="10679557"/>
            <a:ext cx="734758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latin typeface="Helvetica"/>
                <a:cs typeface="Helvetica"/>
              </a:rPr>
              <a:t>Source:</a:t>
            </a:r>
            <a:r>
              <a:rPr sz="1650" spc="-2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James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Heckman,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Nobel</a:t>
            </a:r>
            <a:r>
              <a:rPr sz="1650" spc="-10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Laureate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in</a:t>
            </a:r>
            <a:r>
              <a:rPr sz="1650" spc="-15" dirty="0">
                <a:latin typeface="Helvetica"/>
                <a:cs typeface="Helvetica"/>
              </a:rPr>
              <a:t> </a:t>
            </a:r>
            <a:r>
              <a:rPr sz="1650" dirty="0">
                <a:latin typeface="Helvetica"/>
                <a:cs typeface="Helvetica"/>
              </a:rPr>
              <a:t>Economics</a:t>
            </a:r>
            <a:r>
              <a:rPr sz="1650" spc="-5" dirty="0">
                <a:latin typeface="Helvetica"/>
                <a:cs typeface="Helvetica"/>
              </a:rPr>
              <a:t> </a:t>
            </a:r>
            <a:r>
              <a:rPr sz="1650" spc="-10" dirty="0">
                <a:latin typeface="Helvetica"/>
                <a:cs typeface="Helvetica"/>
              </a:rPr>
              <a:t>(heckamnequation.se)</a:t>
            </a:r>
            <a:endParaRPr sz="1650">
              <a:latin typeface="Helvetica"/>
              <a:cs typeface="Helvetica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44A1BB78-2BDE-9C57-7C91-60D0A1C07BC8}"/>
              </a:ext>
            </a:extLst>
          </p:cNvPr>
          <p:cNvGrpSpPr/>
          <p:nvPr userDrawn="1"/>
        </p:nvGrpSpPr>
        <p:grpSpPr>
          <a:xfrm>
            <a:off x="4144336" y="1769928"/>
            <a:ext cx="12493160" cy="7722235"/>
            <a:chOff x="4144336" y="1769928"/>
            <a:chExt cx="12493160" cy="772223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17D16D7-B3CD-30A3-0B5A-6E5291C8E315}"/>
                </a:ext>
              </a:extLst>
            </p:cNvPr>
            <p:cNvSpPr/>
            <p:nvPr/>
          </p:nvSpPr>
          <p:spPr>
            <a:xfrm flipV="1">
              <a:off x="4144336" y="9418956"/>
              <a:ext cx="11851314" cy="45719"/>
            </a:xfrm>
            <a:custGeom>
              <a:avLst/>
              <a:gdLst/>
              <a:ahLst/>
              <a:cxnLst/>
              <a:rect l="l" t="t" r="r" b="b"/>
              <a:pathLst>
                <a:path w="11856719">
                  <a:moveTo>
                    <a:pt x="11856686" y="0"/>
                  </a:moveTo>
                  <a:lnTo>
                    <a:pt x="0" y="0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8111BAE-D635-E1BC-D5ED-0D535EE419DA}"/>
                </a:ext>
              </a:extLst>
            </p:cNvPr>
            <p:cNvSpPr/>
            <p:nvPr/>
          </p:nvSpPr>
          <p:spPr>
            <a:xfrm>
              <a:off x="4160322" y="2283110"/>
              <a:ext cx="1179830" cy="7148195"/>
            </a:xfrm>
            <a:custGeom>
              <a:avLst/>
              <a:gdLst/>
              <a:ahLst/>
              <a:cxnLst/>
              <a:rect l="l" t="t" r="r" b="b"/>
              <a:pathLst>
                <a:path w="1179829" h="7148195">
                  <a:moveTo>
                    <a:pt x="0" y="0"/>
                  </a:moveTo>
                  <a:lnTo>
                    <a:pt x="0" y="7147887"/>
                  </a:lnTo>
                  <a:lnTo>
                    <a:pt x="1173838" y="7147887"/>
                  </a:lnTo>
                  <a:lnTo>
                    <a:pt x="1179796" y="2826447"/>
                  </a:lnTo>
                  <a:lnTo>
                    <a:pt x="1144214" y="2786348"/>
                  </a:lnTo>
                  <a:lnTo>
                    <a:pt x="1109125" y="2746064"/>
                  </a:lnTo>
                  <a:lnTo>
                    <a:pt x="1074533" y="2705598"/>
                  </a:lnTo>
                  <a:lnTo>
                    <a:pt x="1040439" y="2664950"/>
                  </a:lnTo>
                  <a:lnTo>
                    <a:pt x="1006847" y="2624123"/>
                  </a:lnTo>
                  <a:lnTo>
                    <a:pt x="973758" y="2583119"/>
                  </a:lnTo>
                  <a:lnTo>
                    <a:pt x="941175" y="2541937"/>
                  </a:lnTo>
                  <a:lnTo>
                    <a:pt x="909100" y="2500581"/>
                  </a:lnTo>
                  <a:lnTo>
                    <a:pt x="877537" y="2459051"/>
                  </a:lnTo>
                  <a:lnTo>
                    <a:pt x="846487" y="2417348"/>
                  </a:lnTo>
                  <a:lnTo>
                    <a:pt x="815953" y="2375476"/>
                  </a:lnTo>
                  <a:lnTo>
                    <a:pt x="785937" y="2333434"/>
                  </a:lnTo>
                  <a:lnTo>
                    <a:pt x="756442" y="2291224"/>
                  </a:lnTo>
                  <a:lnTo>
                    <a:pt x="727470" y="2248849"/>
                  </a:lnTo>
                  <a:lnTo>
                    <a:pt x="699024" y="2206308"/>
                  </a:lnTo>
                  <a:lnTo>
                    <a:pt x="671106" y="2163605"/>
                  </a:lnTo>
                  <a:lnTo>
                    <a:pt x="643719" y="2120740"/>
                  </a:lnTo>
                  <a:lnTo>
                    <a:pt x="616864" y="2077715"/>
                  </a:lnTo>
                  <a:lnTo>
                    <a:pt x="590546" y="2034531"/>
                  </a:lnTo>
                  <a:lnTo>
                    <a:pt x="564765" y="1991190"/>
                  </a:lnTo>
                  <a:lnTo>
                    <a:pt x="539525" y="1947694"/>
                  </a:lnTo>
                  <a:lnTo>
                    <a:pt x="514827" y="1904043"/>
                  </a:lnTo>
                  <a:lnTo>
                    <a:pt x="490675" y="1860239"/>
                  </a:lnTo>
                  <a:lnTo>
                    <a:pt x="467071" y="1816284"/>
                  </a:lnTo>
                  <a:lnTo>
                    <a:pt x="444017" y="1772180"/>
                  </a:lnTo>
                  <a:lnTo>
                    <a:pt x="421516" y="1727927"/>
                  </a:lnTo>
                  <a:lnTo>
                    <a:pt x="399570" y="1683528"/>
                  </a:lnTo>
                  <a:lnTo>
                    <a:pt x="378182" y="1638983"/>
                  </a:lnTo>
                  <a:lnTo>
                    <a:pt x="357353" y="1594295"/>
                  </a:lnTo>
                  <a:lnTo>
                    <a:pt x="337088" y="1549464"/>
                  </a:lnTo>
                  <a:lnTo>
                    <a:pt x="317387" y="1504492"/>
                  </a:lnTo>
                  <a:lnTo>
                    <a:pt x="298254" y="1459382"/>
                  </a:lnTo>
                  <a:lnTo>
                    <a:pt x="279691" y="1414133"/>
                  </a:lnTo>
                  <a:lnTo>
                    <a:pt x="261700" y="1368748"/>
                  </a:lnTo>
                  <a:lnTo>
                    <a:pt x="244284" y="1323229"/>
                  </a:lnTo>
                  <a:lnTo>
                    <a:pt x="227445" y="1277576"/>
                  </a:lnTo>
                  <a:lnTo>
                    <a:pt x="211186" y="1231791"/>
                  </a:lnTo>
                  <a:lnTo>
                    <a:pt x="195509" y="1185876"/>
                  </a:lnTo>
                  <a:lnTo>
                    <a:pt x="180417" y="1139832"/>
                  </a:lnTo>
                  <a:lnTo>
                    <a:pt x="165912" y="1093660"/>
                  </a:lnTo>
                  <a:lnTo>
                    <a:pt x="151997" y="1047363"/>
                  </a:lnTo>
                  <a:lnTo>
                    <a:pt x="138674" y="1000942"/>
                  </a:lnTo>
                  <a:lnTo>
                    <a:pt x="125945" y="954397"/>
                  </a:lnTo>
                  <a:lnTo>
                    <a:pt x="113813" y="907731"/>
                  </a:lnTo>
                  <a:lnTo>
                    <a:pt x="102281" y="860946"/>
                  </a:lnTo>
                  <a:lnTo>
                    <a:pt x="91350" y="814042"/>
                  </a:lnTo>
                  <a:lnTo>
                    <a:pt x="81024" y="767020"/>
                  </a:lnTo>
                  <a:lnTo>
                    <a:pt x="71304" y="719884"/>
                  </a:lnTo>
                  <a:lnTo>
                    <a:pt x="62194" y="672634"/>
                  </a:lnTo>
                  <a:lnTo>
                    <a:pt x="53696" y="625271"/>
                  </a:lnTo>
                  <a:lnTo>
                    <a:pt x="45812" y="577797"/>
                  </a:lnTo>
                  <a:lnTo>
                    <a:pt x="38544" y="530214"/>
                  </a:lnTo>
                  <a:lnTo>
                    <a:pt x="31895" y="482522"/>
                  </a:lnTo>
                  <a:lnTo>
                    <a:pt x="25868" y="434725"/>
                  </a:lnTo>
                  <a:lnTo>
                    <a:pt x="20465" y="386822"/>
                  </a:lnTo>
                  <a:lnTo>
                    <a:pt x="15689" y="338816"/>
                  </a:lnTo>
                  <a:lnTo>
                    <a:pt x="11541" y="290707"/>
                  </a:lnTo>
                  <a:lnTo>
                    <a:pt x="8025" y="242499"/>
                  </a:lnTo>
                  <a:lnTo>
                    <a:pt x="5142" y="194191"/>
                  </a:lnTo>
                  <a:lnTo>
                    <a:pt x="2896" y="145786"/>
                  </a:lnTo>
                  <a:lnTo>
                    <a:pt x="1288" y="97284"/>
                  </a:lnTo>
                  <a:lnTo>
                    <a:pt x="322" y="48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31F0B39-BF20-DFC3-BE6A-90BEF2229336}"/>
                </a:ext>
              </a:extLst>
            </p:cNvPr>
            <p:cNvSpPr/>
            <p:nvPr/>
          </p:nvSpPr>
          <p:spPr>
            <a:xfrm>
              <a:off x="5334464" y="5109559"/>
              <a:ext cx="1304290" cy="4321810"/>
            </a:xfrm>
            <a:custGeom>
              <a:avLst/>
              <a:gdLst/>
              <a:ahLst/>
              <a:cxnLst/>
              <a:rect l="l" t="t" r="r" b="b"/>
              <a:pathLst>
                <a:path w="1304290" h="4321809">
                  <a:moveTo>
                    <a:pt x="5654" y="0"/>
                  </a:moveTo>
                  <a:lnTo>
                    <a:pt x="0" y="4321428"/>
                  </a:lnTo>
                  <a:lnTo>
                    <a:pt x="1303887" y="4321428"/>
                  </a:lnTo>
                  <a:lnTo>
                    <a:pt x="1303887" y="1165283"/>
                  </a:lnTo>
                  <a:lnTo>
                    <a:pt x="1260984" y="1134997"/>
                  </a:lnTo>
                  <a:lnTo>
                    <a:pt x="1218404" y="1104522"/>
                  </a:lnTo>
                  <a:lnTo>
                    <a:pt x="1176149" y="1073860"/>
                  </a:lnTo>
                  <a:lnTo>
                    <a:pt x="1134220" y="1043010"/>
                  </a:lnTo>
                  <a:lnTo>
                    <a:pt x="1092619" y="1011975"/>
                  </a:lnTo>
                  <a:lnTo>
                    <a:pt x="1051347" y="980755"/>
                  </a:lnTo>
                  <a:lnTo>
                    <a:pt x="1010407" y="949351"/>
                  </a:lnTo>
                  <a:lnTo>
                    <a:pt x="969800" y="917765"/>
                  </a:lnTo>
                  <a:lnTo>
                    <a:pt x="929527" y="885998"/>
                  </a:lnTo>
                  <a:lnTo>
                    <a:pt x="889591" y="854051"/>
                  </a:lnTo>
                  <a:lnTo>
                    <a:pt x="849994" y="821925"/>
                  </a:lnTo>
                  <a:lnTo>
                    <a:pt x="810736" y="789620"/>
                  </a:lnTo>
                  <a:lnTo>
                    <a:pt x="771821" y="757139"/>
                  </a:lnTo>
                  <a:lnTo>
                    <a:pt x="733249" y="724481"/>
                  </a:lnTo>
                  <a:lnTo>
                    <a:pt x="695022" y="691649"/>
                  </a:lnTo>
                  <a:lnTo>
                    <a:pt x="657142" y="658644"/>
                  </a:lnTo>
                  <a:lnTo>
                    <a:pt x="619610" y="625466"/>
                  </a:lnTo>
                  <a:lnTo>
                    <a:pt x="582429" y="592116"/>
                  </a:lnTo>
                  <a:lnTo>
                    <a:pt x="545601" y="558596"/>
                  </a:lnTo>
                  <a:lnTo>
                    <a:pt x="509126" y="524907"/>
                  </a:lnTo>
                  <a:lnTo>
                    <a:pt x="473007" y="491049"/>
                  </a:lnTo>
                  <a:lnTo>
                    <a:pt x="437245" y="457025"/>
                  </a:lnTo>
                  <a:lnTo>
                    <a:pt x="401843" y="422834"/>
                  </a:lnTo>
                  <a:lnTo>
                    <a:pt x="366801" y="388479"/>
                  </a:lnTo>
                  <a:lnTo>
                    <a:pt x="332122" y="353960"/>
                  </a:lnTo>
                  <a:lnTo>
                    <a:pt x="297807" y="319278"/>
                  </a:lnTo>
                  <a:lnTo>
                    <a:pt x="263858" y="284434"/>
                  </a:lnTo>
                  <a:lnTo>
                    <a:pt x="230277" y="249430"/>
                  </a:lnTo>
                  <a:lnTo>
                    <a:pt x="197065" y="214267"/>
                  </a:lnTo>
                  <a:lnTo>
                    <a:pt x="164225" y="178945"/>
                  </a:lnTo>
                  <a:lnTo>
                    <a:pt x="131758" y="143466"/>
                  </a:lnTo>
                  <a:lnTo>
                    <a:pt x="99666" y="107831"/>
                  </a:lnTo>
                  <a:lnTo>
                    <a:pt x="67950" y="72041"/>
                  </a:lnTo>
                  <a:lnTo>
                    <a:pt x="36612" y="36096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E65E6D53-7ACE-94DE-F585-A9F3F4883B3F}"/>
                </a:ext>
              </a:extLst>
            </p:cNvPr>
            <p:cNvSpPr/>
            <p:nvPr/>
          </p:nvSpPr>
          <p:spPr>
            <a:xfrm>
              <a:off x="6638349" y="6274839"/>
              <a:ext cx="1420495" cy="3156585"/>
            </a:xfrm>
            <a:custGeom>
              <a:avLst/>
              <a:gdLst/>
              <a:ahLst/>
              <a:cxnLst/>
              <a:rect l="l" t="t" r="r" b="b"/>
              <a:pathLst>
                <a:path w="1420495" h="3156584">
                  <a:moveTo>
                    <a:pt x="0" y="0"/>
                  </a:moveTo>
                  <a:lnTo>
                    <a:pt x="0" y="3156155"/>
                  </a:lnTo>
                  <a:lnTo>
                    <a:pt x="1420019" y="3156155"/>
                  </a:lnTo>
                  <a:lnTo>
                    <a:pt x="1411517" y="807242"/>
                  </a:lnTo>
                  <a:lnTo>
                    <a:pt x="1363576" y="784836"/>
                  </a:lnTo>
                  <a:lnTo>
                    <a:pt x="1315868" y="762238"/>
                  </a:lnTo>
                  <a:lnTo>
                    <a:pt x="1268395" y="739452"/>
                  </a:lnTo>
                  <a:lnTo>
                    <a:pt x="1221158" y="716476"/>
                  </a:lnTo>
                  <a:lnTo>
                    <a:pt x="1174159" y="693312"/>
                  </a:lnTo>
                  <a:lnTo>
                    <a:pt x="1127398" y="669961"/>
                  </a:lnTo>
                  <a:lnTo>
                    <a:pt x="1080878" y="646424"/>
                  </a:lnTo>
                  <a:lnTo>
                    <a:pt x="1034600" y="622702"/>
                  </a:lnTo>
                  <a:lnTo>
                    <a:pt x="988565" y="598795"/>
                  </a:lnTo>
                  <a:lnTo>
                    <a:pt x="942774" y="574704"/>
                  </a:lnTo>
                  <a:lnTo>
                    <a:pt x="897229" y="550431"/>
                  </a:lnTo>
                  <a:lnTo>
                    <a:pt x="851931" y="525975"/>
                  </a:lnTo>
                  <a:lnTo>
                    <a:pt x="806881" y="501339"/>
                  </a:lnTo>
                  <a:lnTo>
                    <a:pt x="762082" y="476522"/>
                  </a:lnTo>
                  <a:lnTo>
                    <a:pt x="717534" y="451526"/>
                  </a:lnTo>
                  <a:lnTo>
                    <a:pt x="673238" y="426352"/>
                  </a:lnTo>
                  <a:lnTo>
                    <a:pt x="629197" y="401000"/>
                  </a:lnTo>
                  <a:lnTo>
                    <a:pt x="585411" y="375471"/>
                  </a:lnTo>
                  <a:lnTo>
                    <a:pt x="541882" y="349766"/>
                  </a:lnTo>
                  <a:lnTo>
                    <a:pt x="498611" y="323887"/>
                  </a:lnTo>
                  <a:lnTo>
                    <a:pt x="455599" y="297833"/>
                  </a:lnTo>
                  <a:lnTo>
                    <a:pt x="412849" y="271606"/>
                  </a:lnTo>
                  <a:lnTo>
                    <a:pt x="370361" y="245207"/>
                  </a:lnTo>
                  <a:lnTo>
                    <a:pt x="328136" y="218636"/>
                  </a:lnTo>
                  <a:lnTo>
                    <a:pt x="286177" y="191895"/>
                  </a:lnTo>
                  <a:lnTo>
                    <a:pt x="244484" y="164983"/>
                  </a:lnTo>
                  <a:lnTo>
                    <a:pt x="203059" y="137903"/>
                  </a:lnTo>
                  <a:lnTo>
                    <a:pt x="161903" y="110655"/>
                  </a:lnTo>
                  <a:lnTo>
                    <a:pt x="121018" y="83240"/>
                  </a:lnTo>
                  <a:lnTo>
                    <a:pt x="80405" y="55658"/>
                  </a:lnTo>
                  <a:lnTo>
                    <a:pt x="40065" y="27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1ECAD42-3357-93AD-8E68-74F61EB5837C}"/>
                </a:ext>
              </a:extLst>
            </p:cNvPr>
            <p:cNvSpPr/>
            <p:nvPr/>
          </p:nvSpPr>
          <p:spPr>
            <a:xfrm>
              <a:off x="11173662" y="8025031"/>
              <a:ext cx="4210050" cy="1403985"/>
            </a:xfrm>
            <a:custGeom>
              <a:avLst/>
              <a:gdLst/>
              <a:ahLst/>
              <a:cxnLst/>
              <a:rect l="l" t="t" r="r" b="b"/>
              <a:pathLst>
                <a:path w="4210050" h="1403984">
                  <a:moveTo>
                    <a:pt x="7685" y="0"/>
                  </a:moveTo>
                  <a:lnTo>
                    <a:pt x="0" y="1403517"/>
                  </a:lnTo>
                  <a:lnTo>
                    <a:pt x="4209788" y="1403517"/>
                  </a:lnTo>
                  <a:lnTo>
                    <a:pt x="4209788" y="122425"/>
                  </a:lnTo>
                  <a:lnTo>
                    <a:pt x="3483566" y="159424"/>
                  </a:lnTo>
                  <a:lnTo>
                    <a:pt x="3045204" y="178423"/>
                  </a:lnTo>
                  <a:lnTo>
                    <a:pt x="2718040" y="185423"/>
                  </a:lnTo>
                  <a:lnTo>
                    <a:pt x="2325416" y="186423"/>
                  </a:lnTo>
                  <a:lnTo>
                    <a:pt x="2221167" y="186057"/>
                  </a:lnTo>
                  <a:lnTo>
                    <a:pt x="2117192" y="184960"/>
                  </a:lnTo>
                  <a:lnTo>
                    <a:pt x="2013498" y="183137"/>
                  </a:lnTo>
                  <a:lnTo>
                    <a:pt x="1910090" y="180590"/>
                  </a:lnTo>
                  <a:lnTo>
                    <a:pt x="1806974" y="177326"/>
                  </a:lnTo>
                  <a:lnTo>
                    <a:pt x="1704156" y="173346"/>
                  </a:lnTo>
                  <a:lnTo>
                    <a:pt x="1601643" y="168655"/>
                  </a:lnTo>
                  <a:lnTo>
                    <a:pt x="1499440" y="163256"/>
                  </a:lnTo>
                  <a:lnTo>
                    <a:pt x="1397553" y="157154"/>
                  </a:lnTo>
                  <a:lnTo>
                    <a:pt x="1295989" y="150352"/>
                  </a:lnTo>
                  <a:lnTo>
                    <a:pt x="1194752" y="142855"/>
                  </a:lnTo>
                  <a:lnTo>
                    <a:pt x="1093850" y="134665"/>
                  </a:lnTo>
                  <a:lnTo>
                    <a:pt x="993288" y="125787"/>
                  </a:lnTo>
                  <a:lnTo>
                    <a:pt x="893072" y="116225"/>
                  </a:lnTo>
                  <a:lnTo>
                    <a:pt x="793208" y="105982"/>
                  </a:lnTo>
                  <a:lnTo>
                    <a:pt x="693702" y="95062"/>
                  </a:lnTo>
                  <a:lnTo>
                    <a:pt x="594559" y="83470"/>
                  </a:lnTo>
                  <a:lnTo>
                    <a:pt x="495787" y="71209"/>
                  </a:lnTo>
                  <a:lnTo>
                    <a:pt x="397391" y="58282"/>
                  </a:lnTo>
                  <a:lnTo>
                    <a:pt x="299377" y="44694"/>
                  </a:lnTo>
                  <a:lnTo>
                    <a:pt x="201750" y="30448"/>
                  </a:lnTo>
                  <a:lnTo>
                    <a:pt x="104518" y="155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28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E131AA3-1E7A-7D34-51A3-0044DE4CBDAD}"/>
                </a:ext>
              </a:extLst>
            </p:cNvPr>
            <p:cNvSpPr/>
            <p:nvPr/>
          </p:nvSpPr>
          <p:spPr>
            <a:xfrm>
              <a:off x="8049871" y="7082083"/>
              <a:ext cx="3138805" cy="2349500"/>
            </a:xfrm>
            <a:custGeom>
              <a:avLst/>
              <a:gdLst/>
              <a:ahLst/>
              <a:cxnLst/>
              <a:rect l="l" t="t" r="r" b="b"/>
              <a:pathLst>
                <a:path w="3138804" h="2349500">
                  <a:moveTo>
                    <a:pt x="0" y="0"/>
                  </a:moveTo>
                  <a:lnTo>
                    <a:pt x="8491" y="2348912"/>
                  </a:lnTo>
                  <a:lnTo>
                    <a:pt x="3127559" y="2348912"/>
                  </a:lnTo>
                  <a:lnTo>
                    <a:pt x="3131366" y="1931092"/>
                  </a:lnTo>
                  <a:lnTo>
                    <a:pt x="3133790" y="1645483"/>
                  </a:lnTo>
                  <a:lnTo>
                    <a:pt x="3135871" y="1360385"/>
                  </a:lnTo>
                  <a:lnTo>
                    <a:pt x="3138647" y="944096"/>
                  </a:lnTo>
                  <a:lnTo>
                    <a:pt x="3085779" y="935334"/>
                  </a:lnTo>
                  <a:lnTo>
                    <a:pt x="3033032" y="926377"/>
                  </a:lnTo>
                  <a:lnTo>
                    <a:pt x="2980410" y="917229"/>
                  </a:lnTo>
                  <a:lnTo>
                    <a:pt x="2927911" y="907888"/>
                  </a:lnTo>
                  <a:lnTo>
                    <a:pt x="2875539" y="898356"/>
                  </a:lnTo>
                  <a:lnTo>
                    <a:pt x="2823293" y="888633"/>
                  </a:lnTo>
                  <a:lnTo>
                    <a:pt x="2771174" y="878721"/>
                  </a:lnTo>
                  <a:lnTo>
                    <a:pt x="2719184" y="868618"/>
                  </a:lnTo>
                  <a:lnTo>
                    <a:pt x="2667324" y="858327"/>
                  </a:lnTo>
                  <a:lnTo>
                    <a:pt x="2615593" y="847848"/>
                  </a:lnTo>
                  <a:lnTo>
                    <a:pt x="2563995" y="837181"/>
                  </a:lnTo>
                  <a:lnTo>
                    <a:pt x="2512528" y="826327"/>
                  </a:lnTo>
                  <a:lnTo>
                    <a:pt x="2461195" y="815287"/>
                  </a:lnTo>
                  <a:lnTo>
                    <a:pt x="2409997" y="804061"/>
                  </a:lnTo>
                  <a:lnTo>
                    <a:pt x="2358934" y="792650"/>
                  </a:lnTo>
                  <a:lnTo>
                    <a:pt x="2308007" y="781054"/>
                  </a:lnTo>
                  <a:lnTo>
                    <a:pt x="2257217" y="769275"/>
                  </a:lnTo>
                  <a:lnTo>
                    <a:pt x="2206566" y="757313"/>
                  </a:lnTo>
                  <a:lnTo>
                    <a:pt x="2156054" y="745168"/>
                  </a:lnTo>
                  <a:lnTo>
                    <a:pt x="2105682" y="732841"/>
                  </a:lnTo>
                  <a:lnTo>
                    <a:pt x="2055451" y="720333"/>
                  </a:lnTo>
                  <a:lnTo>
                    <a:pt x="2005363" y="707644"/>
                  </a:lnTo>
                  <a:lnTo>
                    <a:pt x="1955418" y="694775"/>
                  </a:lnTo>
                  <a:lnTo>
                    <a:pt x="1905617" y="681726"/>
                  </a:lnTo>
                  <a:lnTo>
                    <a:pt x="1855961" y="668499"/>
                  </a:lnTo>
                  <a:lnTo>
                    <a:pt x="1806451" y="655094"/>
                  </a:lnTo>
                  <a:lnTo>
                    <a:pt x="1757088" y="641511"/>
                  </a:lnTo>
                  <a:lnTo>
                    <a:pt x="1707874" y="627751"/>
                  </a:lnTo>
                  <a:lnTo>
                    <a:pt x="1658808" y="613815"/>
                  </a:lnTo>
                  <a:lnTo>
                    <a:pt x="1609893" y="599703"/>
                  </a:lnTo>
                  <a:lnTo>
                    <a:pt x="1561128" y="585416"/>
                  </a:lnTo>
                  <a:lnTo>
                    <a:pt x="1512516" y="570955"/>
                  </a:lnTo>
                  <a:lnTo>
                    <a:pt x="1464056" y="556320"/>
                  </a:lnTo>
                  <a:lnTo>
                    <a:pt x="1415751" y="541512"/>
                  </a:lnTo>
                  <a:lnTo>
                    <a:pt x="1367601" y="526531"/>
                  </a:lnTo>
                  <a:lnTo>
                    <a:pt x="1319606" y="511378"/>
                  </a:lnTo>
                  <a:lnTo>
                    <a:pt x="1271768" y="496055"/>
                  </a:lnTo>
                  <a:lnTo>
                    <a:pt x="1224089" y="480560"/>
                  </a:lnTo>
                  <a:lnTo>
                    <a:pt x="1176568" y="464896"/>
                  </a:lnTo>
                  <a:lnTo>
                    <a:pt x="1129207" y="449062"/>
                  </a:lnTo>
                  <a:lnTo>
                    <a:pt x="1082006" y="433059"/>
                  </a:lnTo>
                  <a:lnTo>
                    <a:pt x="1034968" y="416888"/>
                  </a:lnTo>
                  <a:lnTo>
                    <a:pt x="988092" y="400550"/>
                  </a:lnTo>
                  <a:lnTo>
                    <a:pt x="941381" y="384045"/>
                  </a:lnTo>
                  <a:lnTo>
                    <a:pt x="894833" y="367373"/>
                  </a:lnTo>
                  <a:lnTo>
                    <a:pt x="848452" y="350536"/>
                  </a:lnTo>
                  <a:lnTo>
                    <a:pt x="802237" y="333534"/>
                  </a:lnTo>
                  <a:lnTo>
                    <a:pt x="756191" y="316368"/>
                  </a:lnTo>
                  <a:lnTo>
                    <a:pt x="710312" y="299038"/>
                  </a:lnTo>
                  <a:lnTo>
                    <a:pt x="664604" y="281545"/>
                  </a:lnTo>
                  <a:lnTo>
                    <a:pt x="619066" y="263889"/>
                  </a:lnTo>
                  <a:lnTo>
                    <a:pt x="573699" y="246071"/>
                  </a:lnTo>
                  <a:lnTo>
                    <a:pt x="528506" y="228093"/>
                  </a:lnTo>
                  <a:lnTo>
                    <a:pt x="483485" y="209953"/>
                  </a:lnTo>
                  <a:lnTo>
                    <a:pt x="438640" y="191654"/>
                  </a:lnTo>
                  <a:lnTo>
                    <a:pt x="393970" y="173195"/>
                  </a:lnTo>
                  <a:lnTo>
                    <a:pt x="349476" y="154578"/>
                  </a:lnTo>
                  <a:lnTo>
                    <a:pt x="305160" y="135802"/>
                  </a:lnTo>
                  <a:lnTo>
                    <a:pt x="261022" y="116869"/>
                  </a:lnTo>
                  <a:lnTo>
                    <a:pt x="217064" y="97779"/>
                  </a:lnTo>
                  <a:lnTo>
                    <a:pt x="173286" y="78533"/>
                  </a:lnTo>
                  <a:lnTo>
                    <a:pt x="129690" y="59132"/>
                  </a:lnTo>
                  <a:lnTo>
                    <a:pt x="86276" y="39575"/>
                  </a:lnTo>
                  <a:lnTo>
                    <a:pt x="43046" y="19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C928B73-07BE-9956-E0D8-153442800432}"/>
                </a:ext>
              </a:extLst>
            </p:cNvPr>
            <p:cNvSpPr/>
            <p:nvPr/>
          </p:nvSpPr>
          <p:spPr>
            <a:xfrm>
              <a:off x="15865336" y="1769928"/>
              <a:ext cx="772160" cy="803910"/>
            </a:xfrm>
            <a:custGeom>
              <a:avLst/>
              <a:gdLst/>
              <a:ahLst/>
              <a:cxnLst/>
              <a:rect l="l" t="t" r="r" b="b"/>
              <a:pathLst>
                <a:path w="772159" h="803910">
                  <a:moveTo>
                    <a:pt x="709028" y="413639"/>
                  </a:moveTo>
                  <a:lnTo>
                    <a:pt x="706361" y="361442"/>
                  </a:lnTo>
                  <a:lnTo>
                    <a:pt x="696683" y="311759"/>
                  </a:lnTo>
                  <a:lnTo>
                    <a:pt x="690892" y="295059"/>
                  </a:lnTo>
                  <a:lnTo>
                    <a:pt x="690892" y="413283"/>
                  </a:lnTo>
                  <a:lnTo>
                    <a:pt x="686485" y="462394"/>
                  </a:lnTo>
                  <a:lnTo>
                    <a:pt x="675614" y="508889"/>
                  </a:lnTo>
                  <a:lnTo>
                    <a:pt x="658850" y="552119"/>
                  </a:lnTo>
                  <a:lnTo>
                    <a:pt x="636714" y="591489"/>
                  </a:lnTo>
                  <a:lnTo>
                    <a:pt x="609790" y="626364"/>
                  </a:lnTo>
                  <a:lnTo>
                    <a:pt x="578624" y="656145"/>
                  </a:lnTo>
                  <a:lnTo>
                    <a:pt x="543775" y="680186"/>
                  </a:lnTo>
                  <a:lnTo>
                    <a:pt x="505802" y="697890"/>
                  </a:lnTo>
                  <a:lnTo>
                    <a:pt x="465264" y="708621"/>
                  </a:lnTo>
                  <a:lnTo>
                    <a:pt x="422694" y="711771"/>
                  </a:lnTo>
                  <a:lnTo>
                    <a:pt x="380301" y="706958"/>
                  </a:lnTo>
                  <a:lnTo>
                    <a:pt x="340207" y="694651"/>
                  </a:lnTo>
                  <a:lnTo>
                    <a:pt x="302945" y="675487"/>
                  </a:lnTo>
                  <a:lnTo>
                    <a:pt x="269062" y="650100"/>
                  </a:lnTo>
                  <a:lnTo>
                    <a:pt x="239090" y="619125"/>
                  </a:lnTo>
                  <a:lnTo>
                    <a:pt x="213550" y="583222"/>
                  </a:lnTo>
                  <a:lnTo>
                    <a:pt x="192976" y="543013"/>
                  </a:lnTo>
                  <a:lnTo>
                    <a:pt x="177901" y="499160"/>
                  </a:lnTo>
                  <a:lnTo>
                    <a:pt x="168859" y="452285"/>
                  </a:lnTo>
                  <a:lnTo>
                    <a:pt x="166382" y="403034"/>
                  </a:lnTo>
                  <a:lnTo>
                    <a:pt x="170776" y="353910"/>
                  </a:lnTo>
                  <a:lnTo>
                    <a:pt x="181648" y="307428"/>
                  </a:lnTo>
                  <a:lnTo>
                    <a:pt x="198424" y="264198"/>
                  </a:lnTo>
                  <a:lnTo>
                    <a:pt x="220548" y="224828"/>
                  </a:lnTo>
                  <a:lnTo>
                    <a:pt x="247472" y="189941"/>
                  </a:lnTo>
                  <a:lnTo>
                    <a:pt x="278638" y="160172"/>
                  </a:lnTo>
                  <a:lnTo>
                    <a:pt x="313486" y="136118"/>
                  </a:lnTo>
                  <a:lnTo>
                    <a:pt x="351459" y="118427"/>
                  </a:lnTo>
                  <a:lnTo>
                    <a:pt x="391998" y="107683"/>
                  </a:lnTo>
                  <a:lnTo>
                    <a:pt x="434555" y="104533"/>
                  </a:lnTo>
                  <a:lnTo>
                    <a:pt x="476961" y="109347"/>
                  </a:lnTo>
                  <a:lnTo>
                    <a:pt x="517067" y="121653"/>
                  </a:lnTo>
                  <a:lnTo>
                    <a:pt x="554316" y="140830"/>
                  </a:lnTo>
                  <a:lnTo>
                    <a:pt x="588200" y="166217"/>
                  </a:lnTo>
                  <a:lnTo>
                    <a:pt x="618172" y="197180"/>
                  </a:lnTo>
                  <a:lnTo>
                    <a:pt x="643724" y="233095"/>
                  </a:lnTo>
                  <a:lnTo>
                    <a:pt x="664298" y="273291"/>
                  </a:lnTo>
                  <a:lnTo>
                    <a:pt x="679361" y="317157"/>
                  </a:lnTo>
                  <a:lnTo>
                    <a:pt x="688403" y="364032"/>
                  </a:lnTo>
                  <a:lnTo>
                    <a:pt x="690892" y="413283"/>
                  </a:lnTo>
                  <a:lnTo>
                    <a:pt x="690892" y="295059"/>
                  </a:lnTo>
                  <a:lnTo>
                    <a:pt x="658558" y="222669"/>
                  </a:lnTo>
                  <a:lnTo>
                    <a:pt x="631253" y="184619"/>
                  </a:lnTo>
                  <a:lnTo>
                    <a:pt x="599198" y="151790"/>
                  </a:lnTo>
                  <a:lnTo>
                    <a:pt x="562965" y="124879"/>
                  </a:lnTo>
                  <a:lnTo>
                    <a:pt x="523125" y="104559"/>
                  </a:lnTo>
                  <a:lnTo>
                    <a:pt x="480250" y="91503"/>
                  </a:lnTo>
                  <a:lnTo>
                    <a:pt x="434911" y="86398"/>
                  </a:lnTo>
                  <a:lnTo>
                    <a:pt x="389407" y="89725"/>
                  </a:lnTo>
                  <a:lnTo>
                    <a:pt x="346062" y="101104"/>
                  </a:lnTo>
                  <a:lnTo>
                    <a:pt x="305460" y="119849"/>
                  </a:lnTo>
                  <a:lnTo>
                    <a:pt x="268211" y="145326"/>
                  </a:lnTo>
                  <a:lnTo>
                    <a:pt x="234899" y="176872"/>
                  </a:lnTo>
                  <a:lnTo>
                    <a:pt x="206121" y="213829"/>
                  </a:lnTo>
                  <a:lnTo>
                    <a:pt x="182473" y="255549"/>
                  </a:lnTo>
                  <a:lnTo>
                    <a:pt x="164541" y="301371"/>
                  </a:lnTo>
                  <a:lnTo>
                    <a:pt x="152933" y="350634"/>
                  </a:lnTo>
                  <a:lnTo>
                    <a:pt x="148247" y="402678"/>
                  </a:lnTo>
                  <a:lnTo>
                    <a:pt x="150901" y="454875"/>
                  </a:lnTo>
                  <a:lnTo>
                    <a:pt x="160578" y="504558"/>
                  </a:lnTo>
                  <a:lnTo>
                    <a:pt x="176695" y="551040"/>
                  </a:lnTo>
                  <a:lnTo>
                    <a:pt x="198704" y="593648"/>
                  </a:lnTo>
                  <a:lnTo>
                    <a:pt x="226021" y="631698"/>
                  </a:lnTo>
                  <a:lnTo>
                    <a:pt x="258076" y="664527"/>
                  </a:lnTo>
                  <a:lnTo>
                    <a:pt x="294309" y="691438"/>
                  </a:lnTo>
                  <a:lnTo>
                    <a:pt x="334187" y="711771"/>
                  </a:lnTo>
                  <a:lnTo>
                    <a:pt x="377012" y="724814"/>
                  </a:lnTo>
                  <a:lnTo>
                    <a:pt x="422351" y="729919"/>
                  </a:lnTo>
                  <a:lnTo>
                    <a:pt x="467855" y="726592"/>
                  </a:lnTo>
                  <a:lnTo>
                    <a:pt x="511200" y="715213"/>
                  </a:lnTo>
                  <a:lnTo>
                    <a:pt x="551802" y="696468"/>
                  </a:lnTo>
                  <a:lnTo>
                    <a:pt x="589051" y="670991"/>
                  </a:lnTo>
                  <a:lnTo>
                    <a:pt x="622363" y="639445"/>
                  </a:lnTo>
                  <a:lnTo>
                    <a:pt x="651141" y="602475"/>
                  </a:lnTo>
                  <a:lnTo>
                    <a:pt x="674789" y="560768"/>
                  </a:lnTo>
                  <a:lnTo>
                    <a:pt x="692721" y="514946"/>
                  </a:lnTo>
                  <a:lnTo>
                    <a:pt x="704329" y="465683"/>
                  </a:lnTo>
                  <a:lnTo>
                    <a:pt x="709028" y="413639"/>
                  </a:lnTo>
                  <a:close/>
                </a:path>
                <a:path w="772159" h="803910">
                  <a:moveTo>
                    <a:pt x="772134" y="415290"/>
                  </a:moveTo>
                  <a:lnTo>
                    <a:pt x="771105" y="377190"/>
                  </a:lnTo>
                  <a:lnTo>
                    <a:pt x="756450" y="290830"/>
                  </a:lnTo>
                  <a:lnTo>
                    <a:pt x="749236" y="269519"/>
                  </a:lnTo>
                  <a:lnTo>
                    <a:pt x="749236" y="394970"/>
                  </a:lnTo>
                  <a:lnTo>
                    <a:pt x="749223" y="417830"/>
                  </a:lnTo>
                  <a:lnTo>
                    <a:pt x="745883" y="461010"/>
                  </a:lnTo>
                  <a:lnTo>
                    <a:pt x="732320" y="523240"/>
                  </a:lnTo>
                  <a:lnTo>
                    <a:pt x="715733" y="568960"/>
                  </a:lnTo>
                  <a:lnTo>
                    <a:pt x="694334" y="610870"/>
                  </a:lnTo>
                  <a:lnTo>
                    <a:pt x="668515" y="650240"/>
                  </a:lnTo>
                  <a:lnTo>
                    <a:pt x="638683" y="684530"/>
                  </a:lnTo>
                  <a:lnTo>
                    <a:pt x="605256" y="715010"/>
                  </a:lnTo>
                  <a:lnTo>
                    <a:pt x="568642" y="740410"/>
                  </a:lnTo>
                  <a:lnTo>
                    <a:pt x="529234" y="760730"/>
                  </a:lnTo>
                  <a:lnTo>
                    <a:pt x="487146" y="773430"/>
                  </a:lnTo>
                  <a:lnTo>
                    <a:pt x="456793" y="777240"/>
                  </a:lnTo>
                  <a:lnTo>
                    <a:pt x="438607" y="779780"/>
                  </a:lnTo>
                  <a:lnTo>
                    <a:pt x="421373" y="779780"/>
                  </a:lnTo>
                  <a:lnTo>
                    <a:pt x="377990" y="775970"/>
                  </a:lnTo>
                  <a:lnTo>
                    <a:pt x="354939" y="769620"/>
                  </a:lnTo>
                  <a:lnTo>
                    <a:pt x="336486" y="764540"/>
                  </a:lnTo>
                  <a:lnTo>
                    <a:pt x="297243" y="748030"/>
                  </a:lnTo>
                  <a:lnTo>
                    <a:pt x="292938" y="745490"/>
                  </a:lnTo>
                  <a:lnTo>
                    <a:pt x="284327" y="740410"/>
                  </a:lnTo>
                  <a:lnTo>
                    <a:pt x="283908" y="740168"/>
                  </a:lnTo>
                  <a:lnTo>
                    <a:pt x="283908" y="765810"/>
                  </a:lnTo>
                  <a:lnTo>
                    <a:pt x="271780" y="769620"/>
                  </a:lnTo>
                  <a:lnTo>
                    <a:pt x="262966" y="765810"/>
                  </a:lnTo>
                  <a:lnTo>
                    <a:pt x="253873" y="763270"/>
                  </a:lnTo>
                  <a:lnTo>
                    <a:pt x="244551" y="758190"/>
                  </a:lnTo>
                  <a:lnTo>
                    <a:pt x="235013" y="753110"/>
                  </a:lnTo>
                  <a:lnTo>
                    <a:pt x="239636" y="750570"/>
                  </a:lnTo>
                  <a:lnTo>
                    <a:pt x="244170" y="748030"/>
                  </a:lnTo>
                  <a:lnTo>
                    <a:pt x="248513" y="745490"/>
                  </a:lnTo>
                  <a:lnTo>
                    <a:pt x="253923" y="749300"/>
                  </a:lnTo>
                  <a:lnTo>
                    <a:pt x="259562" y="751840"/>
                  </a:lnTo>
                  <a:lnTo>
                    <a:pt x="265442" y="755650"/>
                  </a:lnTo>
                  <a:lnTo>
                    <a:pt x="271729" y="759460"/>
                  </a:lnTo>
                  <a:lnTo>
                    <a:pt x="277888" y="763270"/>
                  </a:lnTo>
                  <a:lnTo>
                    <a:pt x="283908" y="765810"/>
                  </a:lnTo>
                  <a:lnTo>
                    <a:pt x="283908" y="740168"/>
                  </a:lnTo>
                  <a:lnTo>
                    <a:pt x="260642" y="726440"/>
                  </a:lnTo>
                  <a:lnTo>
                    <a:pt x="230149" y="701078"/>
                  </a:lnTo>
                  <a:lnTo>
                    <a:pt x="230149" y="730250"/>
                  </a:lnTo>
                  <a:lnTo>
                    <a:pt x="224383" y="734060"/>
                  </a:lnTo>
                  <a:lnTo>
                    <a:pt x="218351" y="737870"/>
                  </a:lnTo>
                  <a:lnTo>
                    <a:pt x="212115" y="740410"/>
                  </a:lnTo>
                  <a:lnTo>
                    <a:pt x="189077" y="725170"/>
                  </a:lnTo>
                  <a:lnTo>
                    <a:pt x="177507" y="716280"/>
                  </a:lnTo>
                  <a:lnTo>
                    <a:pt x="165976" y="706120"/>
                  </a:lnTo>
                  <a:lnTo>
                    <a:pt x="173583" y="703580"/>
                  </a:lnTo>
                  <a:lnTo>
                    <a:pt x="180860" y="699770"/>
                  </a:lnTo>
                  <a:lnTo>
                    <a:pt x="189509" y="693420"/>
                  </a:lnTo>
                  <a:lnTo>
                    <a:pt x="189992" y="693420"/>
                  </a:lnTo>
                  <a:lnTo>
                    <a:pt x="194335" y="697230"/>
                  </a:lnTo>
                  <a:lnTo>
                    <a:pt x="198882" y="702310"/>
                  </a:lnTo>
                  <a:lnTo>
                    <a:pt x="203631" y="707390"/>
                  </a:lnTo>
                  <a:lnTo>
                    <a:pt x="208584" y="711200"/>
                  </a:lnTo>
                  <a:lnTo>
                    <a:pt x="214083" y="716280"/>
                  </a:lnTo>
                  <a:lnTo>
                    <a:pt x="219519" y="721360"/>
                  </a:lnTo>
                  <a:lnTo>
                    <a:pt x="224878" y="726440"/>
                  </a:lnTo>
                  <a:lnTo>
                    <a:pt x="230149" y="730250"/>
                  </a:lnTo>
                  <a:lnTo>
                    <a:pt x="230149" y="701078"/>
                  </a:lnTo>
                  <a:lnTo>
                    <a:pt x="227050" y="698500"/>
                  </a:lnTo>
                  <a:lnTo>
                    <a:pt x="222224" y="693420"/>
                  </a:lnTo>
                  <a:lnTo>
                    <a:pt x="217385" y="688340"/>
                  </a:lnTo>
                  <a:lnTo>
                    <a:pt x="196850" y="666750"/>
                  </a:lnTo>
                  <a:lnTo>
                    <a:pt x="179857" y="643890"/>
                  </a:lnTo>
                  <a:lnTo>
                    <a:pt x="175755" y="638378"/>
                  </a:lnTo>
                  <a:lnTo>
                    <a:pt x="175755" y="675640"/>
                  </a:lnTo>
                  <a:lnTo>
                    <a:pt x="174231" y="676910"/>
                  </a:lnTo>
                  <a:lnTo>
                    <a:pt x="167894" y="680720"/>
                  </a:lnTo>
                  <a:lnTo>
                    <a:pt x="161124" y="684530"/>
                  </a:lnTo>
                  <a:lnTo>
                    <a:pt x="154038" y="687070"/>
                  </a:lnTo>
                  <a:lnTo>
                    <a:pt x="146710" y="688340"/>
                  </a:lnTo>
                  <a:lnTo>
                    <a:pt x="138645" y="680720"/>
                  </a:lnTo>
                  <a:lnTo>
                    <a:pt x="130695" y="671830"/>
                  </a:lnTo>
                  <a:lnTo>
                    <a:pt x="122872" y="662940"/>
                  </a:lnTo>
                  <a:lnTo>
                    <a:pt x="115201" y="654050"/>
                  </a:lnTo>
                  <a:lnTo>
                    <a:pt x="124726" y="652780"/>
                  </a:lnTo>
                  <a:lnTo>
                    <a:pt x="134137" y="650240"/>
                  </a:lnTo>
                  <a:lnTo>
                    <a:pt x="143421" y="646430"/>
                  </a:lnTo>
                  <a:lnTo>
                    <a:pt x="152552" y="643890"/>
                  </a:lnTo>
                  <a:lnTo>
                    <a:pt x="158076" y="651510"/>
                  </a:lnTo>
                  <a:lnTo>
                    <a:pt x="163779" y="660400"/>
                  </a:lnTo>
                  <a:lnTo>
                    <a:pt x="169672" y="668020"/>
                  </a:lnTo>
                  <a:lnTo>
                    <a:pt x="175755" y="675640"/>
                  </a:lnTo>
                  <a:lnTo>
                    <a:pt x="175755" y="638378"/>
                  </a:lnTo>
                  <a:lnTo>
                    <a:pt x="173253" y="635000"/>
                  </a:lnTo>
                  <a:lnTo>
                    <a:pt x="170421" y="631190"/>
                  </a:lnTo>
                  <a:lnTo>
                    <a:pt x="148132" y="590550"/>
                  </a:lnTo>
                  <a:lnTo>
                    <a:pt x="142379" y="576580"/>
                  </a:lnTo>
                  <a:lnTo>
                    <a:pt x="140804" y="572757"/>
                  </a:lnTo>
                  <a:lnTo>
                    <a:pt x="140804" y="624840"/>
                  </a:lnTo>
                  <a:lnTo>
                    <a:pt x="130911" y="627380"/>
                  </a:lnTo>
                  <a:lnTo>
                    <a:pt x="120865" y="631190"/>
                  </a:lnTo>
                  <a:lnTo>
                    <a:pt x="110667" y="632460"/>
                  </a:lnTo>
                  <a:lnTo>
                    <a:pt x="100368" y="635000"/>
                  </a:lnTo>
                  <a:lnTo>
                    <a:pt x="99606" y="635000"/>
                  </a:lnTo>
                  <a:lnTo>
                    <a:pt x="91605" y="623570"/>
                  </a:lnTo>
                  <a:lnTo>
                    <a:pt x="83908" y="612140"/>
                  </a:lnTo>
                  <a:lnTo>
                    <a:pt x="76517" y="599440"/>
                  </a:lnTo>
                  <a:lnTo>
                    <a:pt x="69481" y="588010"/>
                  </a:lnTo>
                  <a:lnTo>
                    <a:pt x="87566" y="584200"/>
                  </a:lnTo>
                  <a:lnTo>
                    <a:pt x="102882" y="581660"/>
                  </a:lnTo>
                  <a:lnTo>
                    <a:pt x="117792" y="576580"/>
                  </a:lnTo>
                  <a:lnTo>
                    <a:pt x="123012" y="589280"/>
                  </a:lnTo>
                  <a:lnTo>
                    <a:pt x="128600" y="600710"/>
                  </a:lnTo>
                  <a:lnTo>
                    <a:pt x="134531" y="612140"/>
                  </a:lnTo>
                  <a:lnTo>
                    <a:pt x="140804" y="624840"/>
                  </a:lnTo>
                  <a:lnTo>
                    <a:pt x="140804" y="572757"/>
                  </a:lnTo>
                  <a:lnTo>
                    <a:pt x="138722" y="567690"/>
                  </a:lnTo>
                  <a:lnTo>
                    <a:pt x="130365" y="547370"/>
                  </a:lnTo>
                  <a:lnTo>
                    <a:pt x="120002" y="510540"/>
                  </a:lnTo>
                  <a:lnTo>
                    <a:pt x="117487" y="501650"/>
                  </a:lnTo>
                  <a:lnTo>
                    <a:pt x="117094" y="499110"/>
                  </a:lnTo>
                  <a:lnTo>
                    <a:pt x="109893" y="453390"/>
                  </a:lnTo>
                  <a:lnTo>
                    <a:pt x="109880" y="453059"/>
                  </a:lnTo>
                  <a:lnTo>
                    <a:pt x="109880" y="556260"/>
                  </a:lnTo>
                  <a:lnTo>
                    <a:pt x="103695" y="557530"/>
                  </a:lnTo>
                  <a:lnTo>
                    <a:pt x="97421" y="560070"/>
                  </a:lnTo>
                  <a:lnTo>
                    <a:pt x="84632" y="562610"/>
                  </a:lnTo>
                  <a:lnTo>
                    <a:pt x="82270" y="562610"/>
                  </a:lnTo>
                  <a:lnTo>
                    <a:pt x="59334" y="567690"/>
                  </a:lnTo>
                  <a:lnTo>
                    <a:pt x="54063" y="556260"/>
                  </a:lnTo>
                  <a:lnTo>
                    <a:pt x="49110" y="544830"/>
                  </a:lnTo>
                  <a:lnTo>
                    <a:pt x="44526" y="532130"/>
                  </a:lnTo>
                  <a:lnTo>
                    <a:pt x="40309" y="520700"/>
                  </a:lnTo>
                  <a:lnTo>
                    <a:pt x="96951" y="510540"/>
                  </a:lnTo>
                  <a:lnTo>
                    <a:pt x="99745" y="521970"/>
                  </a:lnTo>
                  <a:lnTo>
                    <a:pt x="102831" y="533400"/>
                  </a:lnTo>
                  <a:lnTo>
                    <a:pt x="106210" y="544830"/>
                  </a:lnTo>
                  <a:lnTo>
                    <a:pt x="109880" y="556260"/>
                  </a:lnTo>
                  <a:lnTo>
                    <a:pt x="109880" y="453059"/>
                  </a:lnTo>
                  <a:lnTo>
                    <a:pt x="109651" y="447040"/>
                  </a:lnTo>
                  <a:lnTo>
                    <a:pt x="108915" y="427990"/>
                  </a:lnTo>
                  <a:lnTo>
                    <a:pt x="107950" y="402590"/>
                  </a:lnTo>
                  <a:lnTo>
                    <a:pt x="110490" y="369570"/>
                  </a:lnTo>
                  <a:lnTo>
                    <a:pt x="111277" y="359410"/>
                  </a:lnTo>
                  <a:lnTo>
                    <a:pt x="111861" y="351790"/>
                  </a:lnTo>
                  <a:lnTo>
                    <a:pt x="121348" y="304800"/>
                  </a:lnTo>
                  <a:lnTo>
                    <a:pt x="122974" y="299720"/>
                  </a:lnTo>
                  <a:lnTo>
                    <a:pt x="126644" y="288290"/>
                  </a:lnTo>
                  <a:lnTo>
                    <a:pt x="136004" y="259080"/>
                  </a:lnTo>
                  <a:lnTo>
                    <a:pt x="150876" y="226060"/>
                  </a:lnTo>
                  <a:lnTo>
                    <a:pt x="152590" y="222250"/>
                  </a:lnTo>
                  <a:lnTo>
                    <a:pt x="155448" y="215900"/>
                  </a:lnTo>
                  <a:lnTo>
                    <a:pt x="179273" y="176530"/>
                  </a:lnTo>
                  <a:lnTo>
                    <a:pt x="207098" y="142240"/>
                  </a:lnTo>
                  <a:lnTo>
                    <a:pt x="224129" y="125730"/>
                  </a:lnTo>
                  <a:lnTo>
                    <a:pt x="225437" y="124460"/>
                  </a:lnTo>
                  <a:lnTo>
                    <a:pt x="273164" y="85090"/>
                  </a:lnTo>
                  <a:lnTo>
                    <a:pt x="310603" y="64770"/>
                  </a:lnTo>
                  <a:lnTo>
                    <a:pt x="347154" y="50800"/>
                  </a:lnTo>
                  <a:lnTo>
                    <a:pt x="350469" y="49530"/>
                  </a:lnTo>
                  <a:lnTo>
                    <a:pt x="392366" y="40640"/>
                  </a:lnTo>
                  <a:lnTo>
                    <a:pt x="435876" y="38100"/>
                  </a:lnTo>
                  <a:lnTo>
                    <a:pt x="454914" y="38100"/>
                  </a:lnTo>
                  <a:lnTo>
                    <a:pt x="509981" y="49530"/>
                  </a:lnTo>
                  <a:lnTo>
                    <a:pt x="562216" y="72390"/>
                  </a:lnTo>
                  <a:lnTo>
                    <a:pt x="616750" y="110490"/>
                  </a:lnTo>
                  <a:lnTo>
                    <a:pt x="651040" y="144780"/>
                  </a:lnTo>
                  <a:lnTo>
                    <a:pt x="682421" y="186690"/>
                  </a:lnTo>
                  <a:lnTo>
                    <a:pt x="709434" y="233680"/>
                  </a:lnTo>
                  <a:lnTo>
                    <a:pt x="730656" y="287020"/>
                  </a:lnTo>
                  <a:lnTo>
                    <a:pt x="744664" y="342900"/>
                  </a:lnTo>
                  <a:lnTo>
                    <a:pt x="749236" y="394970"/>
                  </a:lnTo>
                  <a:lnTo>
                    <a:pt x="749236" y="269519"/>
                  </a:lnTo>
                  <a:lnTo>
                    <a:pt x="720648" y="200660"/>
                  </a:lnTo>
                  <a:lnTo>
                    <a:pt x="695820" y="161290"/>
                  </a:lnTo>
                  <a:lnTo>
                    <a:pt x="666877" y="124460"/>
                  </a:lnTo>
                  <a:lnTo>
                    <a:pt x="634212" y="92710"/>
                  </a:lnTo>
                  <a:lnTo>
                    <a:pt x="598170" y="66040"/>
                  </a:lnTo>
                  <a:lnTo>
                    <a:pt x="559155" y="44450"/>
                  </a:lnTo>
                  <a:lnTo>
                    <a:pt x="543140" y="38100"/>
                  </a:lnTo>
                  <a:lnTo>
                    <a:pt x="517525" y="27940"/>
                  </a:lnTo>
                  <a:lnTo>
                    <a:pt x="504101" y="22860"/>
                  </a:lnTo>
                  <a:lnTo>
                    <a:pt x="494055" y="20320"/>
                  </a:lnTo>
                  <a:lnTo>
                    <a:pt x="480885" y="16510"/>
                  </a:lnTo>
                  <a:lnTo>
                    <a:pt x="449694" y="8890"/>
                  </a:lnTo>
                  <a:lnTo>
                    <a:pt x="406628" y="2540"/>
                  </a:lnTo>
                  <a:lnTo>
                    <a:pt x="365074" y="381"/>
                  </a:lnTo>
                  <a:lnTo>
                    <a:pt x="365074" y="22860"/>
                  </a:lnTo>
                  <a:lnTo>
                    <a:pt x="327558" y="33020"/>
                  </a:lnTo>
                  <a:lnTo>
                    <a:pt x="309435" y="40640"/>
                  </a:lnTo>
                  <a:lnTo>
                    <a:pt x="291757" y="49530"/>
                  </a:lnTo>
                  <a:lnTo>
                    <a:pt x="287870" y="46990"/>
                  </a:lnTo>
                  <a:lnTo>
                    <a:pt x="284200" y="44450"/>
                  </a:lnTo>
                  <a:lnTo>
                    <a:pt x="280797" y="40640"/>
                  </a:lnTo>
                  <a:lnTo>
                    <a:pt x="301320" y="33020"/>
                  </a:lnTo>
                  <a:lnTo>
                    <a:pt x="321246" y="27940"/>
                  </a:lnTo>
                  <a:lnTo>
                    <a:pt x="340334" y="24130"/>
                  </a:lnTo>
                  <a:lnTo>
                    <a:pt x="358355" y="22860"/>
                  </a:lnTo>
                  <a:lnTo>
                    <a:pt x="365074" y="22860"/>
                  </a:lnTo>
                  <a:lnTo>
                    <a:pt x="365074" y="381"/>
                  </a:lnTo>
                  <a:lnTo>
                    <a:pt x="357784" y="0"/>
                  </a:lnTo>
                  <a:lnTo>
                    <a:pt x="327647" y="3810"/>
                  </a:lnTo>
                  <a:lnTo>
                    <a:pt x="294640" y="12700"/>
                  </a:lnTo>
                  <a:lnTo>
                    <a:pt x="270116" y="21615"/>
                  </a:lnTo>
                  <a:lnTo>
                    <a:pt x="270116" y="60960"/>
                  </a:lnTo>
                  <a:lnTo>
                    <a:pt x="262178" y="66040"/>
                  </a:lnTo>
                  <a:lnTo>
                    <a:pt x="254368" y="71120"/>
                  </a:lnTo>
                  <a:lnTo>
                    <a:pt x="246684" y="76200"/>
                  </a:lnTo>
                  <a:lnTo>
                    <a:pt x="239128" y="82550"/>
                  </a:lnTo>
                  <a:lnTo>
                    <a:pt x="236626" y="81280"/>
                  </a:lnTo>
                  <a:lnTo>
                    <a:pt x="234124" y="80010"/>
                  </a:lnTo>
                  <a:lnTo>
                    <a:pt x="229870" y="74930"/>
                  </a:lnTo>
                  <a:lnTo>
                    <a:pt x="225971" y="68580"/>
                  </a:lnTo>
                  <a:lnTo>
                    <a:pt x="234251" y="63500"/>
                  </a:lnTo>
                  <a:lnTo>
                    <a:pt x="242544" y="59690"/>
                  </a:lnTo>
                  <a:lnTo>
                    <a:pt x="250837" y="54610"/>
                  </a:lnTo>
                  <a:lnTo>
                    <a:pt x="259130" y="50800"/>
                  </a:lnTo>
                  <a:lnTo>
                    <a:pt x="262521" y="54610"/>
                  </a:lnTo>
                  <a:lnTo>
                    <a:pt x="266179" y="58420"/>
                  </a:lnTo>
                  <a:lnTo>
                    <a:pt x="270116" y="60960"/>
                  </a:lnTo>
                  <a:lnTo>
                    <a:pt x="270116" y="21615"/>
                  </a:lnTo>
                  <a:lnTo>
                    <a:pt x="259664" y="25400"/>
                  </a:lnTo>
                  <a:lnTo>
                    <a:pt x="223621" y="44450"/>
                  </a:lnTo>
                  <a:lnTo>
                    <a:pt x="221246" y="45961"/>
                  </a:lnTo>
                  <a:lnTo>
                    <a:pt x="221246" y="96520"/>
                  </a:lnTo>
                  <a:lnTo>
                    <a:pt x="214020" y="104140"/>
                  </a:lnTo>
                  <a:lnTo>
                    <a:pt x="206946" y="110490"/>
                  </a:lnTo>
                  <a:lnTo>
                    <a:pt x="200037" y="116840"/>
                  </a:lnTo>
                  <a:lnTo>
                    <a:pt x="193281" y="124460"/>
                  </a:lnTo>
                  <a:lnTo>
                    <a:pt x="186677" y="121920"/>
                  </a:lnTo>
                  <a:lnTo>
                    <a:pt x="180263" y="118110"/>
                  </a:lnTo>
                  <a:lnTo>
                    <a:pt x="178142" y="116814"/>
                  </a:lnTo>
                  <a:lnTo>
                    <a:pt x="178142" y="142240"/>
                  </a:lnTo>
                  <a:lnTo>
                    <a:pt x="173939" y="147320"/>
                  </a:lnTo>
                  <a:lnTo>
                    <a:pt x="169659" y="152400"/>
                  </a:lnTo>
                  <a:lnTo>
                    <a:pt x="161048" y="165100"/>
                  </a:lnTo>
                  <a:lnTo>
                    <a:pt x="157035" y="170180"/>
                  </a:lnTo>
                  <a:lnTo>
                    <a:pt x="153314" y="176530"/>
                  </a:lnTo>
                  <a:lnTo>
                    <a:pt x="151193" y="175260"/>
                  </a:lnTo>
                  <a:lnTo>
                    <a:pt x="146951" y="172720"/>
                  </a:lnTo>
                  <a:lnTo>
                    <a:pt x="142189" y="170180"/>
                  </a:lnTo>
                  <a:lnTo>
                    <a:pt x="142189" y="194310"/>
                  </a:lnTo>
                  <a:lnTo>
                    <a:pt x="138341" y="201930"/>
                  </a:lnTo>
                  <a:lnTo>
                    <a:pt x="134607" y="208280"/>
                  </a:lnTo>
                  <a:lnTo>
                    <a:pt x="131013" y="215900"/>
                  </a:lnTo>
                  <a:lnTo>
                    <a:pt x="127533" y="222250"/>
                  </a:lnTo>
                  <a:lnTo>
                    <a:pt x="118389" y="220243"/>
                  </a:lnTo>
                  <a:lnTo>
                    <a:pt x="118389" y="243840"/>
                  </a:lnTo>
                  <a:lnTo>
                    <a:pt x="115658" y="250190"/>
                  </a:lnTo>
                  <a:lnTo>
                    <a:pt x="112966" y="256540"/>
                  </a:lnTo>
                  <a:lnTo>
                    <a:pt x="107518" y="273050"/>
                  </a:lnTo>
                  <a:lnTo>
                    <a:pt x="105067" y="280670"/>
                  </a:lnTo>
                  <a:lnTo>
                    <a:pt x="102971" y="288290"/>
                  </a:lnTo>
                  <a:lnTo>
                    <a:pt x="97663" y="287324"/>
                  </a:lnTo>
                  <a:lnTo>
                    <a:pt x="97663" y="307340"/>
                  </a:lnTo>
                  <a:lnTo>
                    <a:pt x="94881" y="320040"/>
                  </a:lnTo>
                  <a:lnTo>
                    <a:pt x="92544" y="332282"/>
                  </a:lnTo>
                  <a:lnTo>
                    <a:pt x="92544" y="488950"/>
                  </a:lnTo>
                  <a:lnTo>
                    <a:pt x="33997" y="499110"/>
                  </a:lnTo>
                  <a:lnTo>
                    <a:pt x="30911" y="486410"/>
                  </a:lnTo>
                  <a:lnTo>
                    <a:pt x="28270" y="473710"/>
                  </a:lnTo>
                  <a:lnTo>
                    <a:pt x="26085" y="459740"/>
                  </a:lnTo>
                  <a:lnTo>
                    <a:pt x="24371" y="447040"/>
                  </a:lnTo>
                  <a:lnTo>
                    <a:pt x="32397" y="448310"/>
                  </a:lnTo>
                  <a:lnTo>
                    <a:pt x="40462" y="448310"/>
                  </a:lnTo>
                  <a:lnTo>
                    <a:pt x="48552" y="449580"/>
                  </a:lnTo>
                  <a:lnTo>
                    <a:pt x="72580" y="449580"/>
                  </a:lnTo>
                  <a:lnTo>
                    <a:pt x="82753" y="448310"/>
                  </a:lnTo>
                  <a:lnTo>
                    <a:pt x="87287" y="448310"/>
                  </a:lnTo>
                  <a:lnTo>
                    <a:pt x="88252" y="458470"/>
                  </a:lnTo>
                  <a:lnTo>
                    <a:pt x="89458" y="468630"/>
                  </a:lnTo>
                  <a:lnTo>
                    <a:pt x="90881" y="478790"/>
                  </a:lnTo>
                  <a:lnTo>
                    <a:pt x="92544" y="488950"/>
                  </a:lnTo>
                  <a:lnTo>
                    <a:pt x="92544" y="332282"/>
                  </a:lnTo>
                  <a:lnTo>
                    <a:pt x="92456" y="332740"/>
                  </a:lnTo>
                  <a:lnTo>
                    <a:pt x="90398" y="346710"/>
                  </a:lnTo>
                  <a:lnTo>
                    <a:pt x="88696" y="359410"/>
                  </a:lnTo>
                  <a:lnTo>
                    <a:pt x="86664" y="359092"/>
                  </a:lnTo>
                  <a:lnTo>
                    <a:pt x="86664" y="381000"/>
                  </a:lnTo>
                  <a:lnTo>
                    <a:pt x="86220" y="388620"/>
                  </a:lnTo>
                  <a:lnTo>
                    <a:pt x="85902" y="394970"/>
                  </a:lnTo>
                  <a:lnTo>
                    <a:pt x="85826" y="398780"/>
                  </a:lnTo>
                  <a:lnTo>
                    <a:pt x="85725" y="417830"/>
                  </a:lnTo>
                  <a:lnTo>
                    <a:pt x="85966" y="425450"/>
                  </a:lnTo>
                  <a:lnTo>
                    <a:pt x="83578" y="426720"/>
                  </a:lnTo>
                  <a:lnTo>
                    <a:pt x="78486" y="426720"/>
                  </a:lnTo>
                  <a:lnTo>
                    <a:pt x="64427" y="427990"/>
                  </a:lnTo>
                  <a:lnTo>
                    <a:pt x="22567" y="424180"/>
                  </a:lnTo>
                  <a:lnTo>
                    <a:pt x="22186" y="415290"/>
                  </a:lnTo>
                  <a:lnTo>
                    <a:pt x="22059" y="410210"/>
                  </a:lnTo>
                  <a:lnTo>
                    <a:pt x="22174" y="398780"/>
                  </a:lnTo>
                  <a:lnTo>
                    <a:pt x="22440" y="391160"/>
                  </a:lnTo>
                  <a:lnTo>
                    <a:pt x="22885" y="383540"/>
                  </a:lnTo>
                  <a:lnTo>
                    <a:pt x="23495" y="375920"/>
                  </a:lnTo>
                  <a:lnTo>
                    <a:pt x="24244" y="369570"/>
                  </a:lnTo>
                  <a:lnTo>
                    <a:pt x="38709" y="374650"/>
                  </a:lnTo>
                  <a:lnTo>
                    <a:pt x="53047" y="377190"/>
                  </a:lnTo>
                  <a:lnTo>
                    <a:pt x="78219" y="381000"/>
                  </a:lnTo>
                  <a:lnTo>
                    <a:pt x="86664" y="381000"/>
                  </a:lnTo>
                  <a:lnTo>
                    <a:pt x="86664" y="359092"/>
                  </a:lnTo>
                  <a:lnTo>
                    <a:pt x="80632" y="358140"/>
                  </a:lnTo>
                  <a:lnTo>
                    <a:pt x="72580" y="358140"/>
                  </a:lnTo>
                  <a:lnTo>
                    <a:pt x="48501" y="354330"/>
                  </a:lnTo>
                  <a:lnTo>
                    <a:pt x="40640" y="351790"/>
                  </a:lnTo>
                  <a:lnTo>
                    <a:pt x="33528" y="349250"/>
                  </a:lnTo>
                  <a:lnTo>
                    <a:pt x="27711" y="344170"/>
                  </a:lnTo>
                  <a:lnTo>
                    <a:pt x="29959" y="332740"/>
                  </a:lnTo>
                  <a:lnTo>
                    <a:pt x="32600" y="321310"/>
                  </a:lnTo>
                  <a:lnTo>
                    <a:pt x="35598" y="311150"/>
                  </a:lnTo>
                  <a:lnTo>
                    <a:pt x="38925" y="299720"/>
                  </a:lnTo>
                  <a:lnTo>
                    <a:pt x="40297" y="299720"/>
                  </a:lnTo>
                  <a:lnTo>
                    <a:pt x="54457" y="303530"/>
                  </a:lnTo>
                  <a:lnTo>
                    <a:pt x="68757" y="306070"/>
                  </a:lnTo>
                  <a:lnTo>
                    <a:pt x="83172" y="307340"/>
                  </a:lnTo>
                  <a:lnTo>
                    <a:pt x="97663" y="307340"/>
                  </a:lnTo>
                  <a:lnTo>
                    <a:pt x="97663" y="287324"/>
                  </a:lnTo>
                  <a:lnTo>
                    <a:pt x="82156" y="284480"/>
                  </a:lnTo>
                  <a:lnTo>
                    <a:pt x="74968" y="284480"/>
                  </a:lnTo>
                  <a:lnTo>
                    <a:pt x="67576" y="283210"/>
                  </a:lnTo>
                  <a:lnTo>
                    <a:pt x="60325" y="280670"/>
                  </a:lnTo>
                  <a:lnTo>
                    <a:pt x="46329" y="278130"/>
                  </a:lnTo>
                  <a:lnTo>
                    <a:pt x="46939" y="276860"/>
                  </a:lnTo>
                  <a:lnTo>
                    <a:pt x="52285" y="264160"/>
                  </a:lnTo>
                  <a:lnTo>
                    <a:pt x="58140" y="251460"/>
                  </a:lnTo>
                  <a:lnTo>
                    <a:pt x="64503" y="238760"/>
                  </a:lnTo>
                  <a:lnTo>
                    <a:pt x="71348" y="226060"/>
                  </a:lnTo>
                  <a:lnTo>
                    <a:pt x="82727" y="231140"/>
                  </a:lnTo>
                  <a:lnTo>
                    <a:pt x="94373" y="236220"/>
                  </a:lnTo>
                  <a:lnTo>
                    <a:pt x="118389" y="243840"/>
                  </a:lnTo>
                  <a:lnTo>
                    <a:pt x="118389" y="220243"/>
                  </a:lnTo>
                  <a:lnTo>
                    <a:pt x="116014" y="219710"/>
                  </a:lnTo>
                  <a:lnTo>
                    <a:pt x="93675" y="212090"/>
                  </a:lnTo>
                  <a:lnTo>
                    <a:pt x="82880" y="207010"/>
                  </a:lnTo>
                  <a:lnTo>
                    <a:pt x="88163" y="198120"/>
                  </a:lnTo>
                  <a:lnTo>
                    <a:pt x="93662" y="190500"/>
                  </a:lnTo>
                  <a:lnTo>
                    <a:pt x="99364" y="182880"/>
                  </a:lnTo>
                  <a:lnTo>
                    <a:pt x="105270" y="175260"/>
                  </a:lnTo>
                  <a:lnTo>
                    <a:pt x="113385" y="181610"/>
                  </a:lnTo>
                  <a:lnTo>
                    <a:pt x="122047" y="186690"/>
                  </a:lnTo>
                  <a:lnTo>
                    <a:pt x="131152" y="190500"/>
                  </a:lnTo>
                  <a:lnTo>
                    <a:pt x="140627" y="194310"/>
                  </a:lnTo>
                  <a:lnTo>
                    <a:pt x="142189" y="194310"/>
                  </a:lnTo>
                  <a:lnTo>
                    <a:pt x="142189" y="170180"/>
                  </a:lnTo>
                  <a:lnTo>
                    <a:pt x="139814" y="168910"/>
                  </a:lnTo>
                  <a:lnTo>
                    <a:pt x="132842" y="165100"/>
                  </a:lnTo>
                  <a:lnTo>
                    <a:pt x="126022" y="162560"/>
                  </a:lnTo>
                  <a:lnTo>
                    <a:pt x="119380" y="158750"/>
                  </a:lnTo>
                  <a:lnTo>
                    <a:pt x="126530" y="149860"/>
                  </a:lnTo>
                  <a:lnTo>
                    <a:pt x="133908" y="142240"/>
                  </a:lnTo>
                  <a:lnTo>
                    <a:pt x="141516" y="134620"/>
                  </a:lnTo>
                  <a:lnTo>
                    <a:pt x="149377" y="127000"/>
                  </a:lnTo>
                  <a:lnTo>
                    <a:pt x="149999" y="127000"/>
                  </a:lnTo>
                  <a:lnTo>
                    <a:pt x="150647" y="125730"/>
                  </a:lnTo>
                  <a:lnTo>
                    <a:pt x="151269" y="125730"/>
                  </a:lnTo>
                  <a:lnTo>
                    <a:pt x="157594" y="129540"/>
                  </a:lnTo>
                  <a:lnTo>
                    <a:pt x="164198" y="134620"/>
                  </a:lnTo>
                  <a:lnTo>
                    <a:pt x="171056" y="138430"/>
                  </a:lnTo>
                  <a:lnTo>
                    <a:pt x="178142" y="142240"/>
                  </a:lnTo>
                  <a:lnTo>
                    <a:pt x="178142" y="116814"/>
                  </a:lnTo>
                  <a:lnTo>
                    <a:pt x="174078" y="114300"/>
                  </a:lnTo>
                  <a:lnTo>
                    <a:pt x="168148" y="110490"/>
                  </a:lnTo>
                  <a:lnTo>
                    <a:pt x="177698" y="102870"/>
                  </a:lnTo>
                  <a:lnTo>
                    <a:pt x="187426" y="95250"/>
                  </a:lnTo>
                  <a:lnTo>
                    <a:pt x="197294" y="87630"/>
                  </a:lnTo>
                  <a:lnTo>
                    <a:pt x="207289" y="81280"/>
                  </a:lnTo>
                  <a:lnTo>
                    <a:pt x="210794" y="86360"/>
                  </a:lnTo>
                  <a:lnTo>
                    <a:pt x="215328" y="92710"/>
                  </a:lnTo>
                  <a:lnTo>
                    <a:pt x="221246" y="96520"/>
                  </a:lnTo>
                  <a:lnTo>
                    <a:pt x="221246" y="45961"/>
                  </a:lnTo>
                  <a:lnTo>
                    <a:pt x="187413" y="67310"/>
                  </a:lnTo>
                  <a:lnTo>
                    <a:pt x="151942" y="95250"/>
                  </a:lnTo>
                  <a:lnTo>
                    <a:pt x="118110" y="127000"/>
                  </a:lnTo>
                  <a:lnTo>
                    <a:pt x="86817" y="162560"/>
                  </a:lnTo>
                  <a:lnTo>
                    <a:pt x="58966" y="201930"/>
                  </a:lnTo>
                  <a:lnTo>
                    <a:pt x="35445" y="246380"/>
                  </a:lnTo>
                  <a:lnTo>
                    <a:pt x="17183" y="293370"/>
                  </a:lnTo>
                  <a:lnTo>
                    <a:pt x="5067" y="344170"/>
                  </a:lnTo>
                  <a:lnTo>
                    <a:pt x="0" y="398780"/>
                  </a:lnTo>
                  <a:lnTo>
                    <a:pt x="2895" y="454660"/>
                  </a:lnTo>
                  <a:lnTo>
                    <a:pt x="13423" y="508000"/>
                  </a:lnTo>
                  <a:lnTo>
                    <a:pt x="30505" y="557530"/>
                  </a:lnTo>
                  <a:lnTo>
                    <a:pt x="53022" y="603250"/>
                  </a:lnTo>
                  <a:lnTo>
                    <a:pt x="79895" y="643890"/>
                  </a:lnTo>
                  <a:lnTo>
                    <a:pt x="110007" y="681990"/>
                  </a:lnTo>
                  <a:lnTo>
                    <a:pt x="142265" y="713740"/>
                  </a:lnTo>
                  <a:lnTo>
                    <a:pt x="175577" y="741680"/>
                  </a:lnTo>
                  <a:lnTo>
                    <a:pt x="208838" y="764540"/>
                  </a:lnTo>
                  <a:lnTo>
                    <a:pt x="270802" y="792480"/>
                  </a:lnTo>
                  <a:lnTo>
                    <a:pt x="271335" y="792480"/>
                  </a:lnTo>
                  <a:lnTo>
                    <a:pt x="280123" y="795020"/>
                  </a:lnTo>
                  <a:lnTo>
                    <a:pt x="284289" y="796290"/>
                  </a:lnTo>
                  <a:lnTo>
                    <a:pt x="307797" y="800100"/>
                  </a:lnTo>
                  <a:lnTo>
                    <a:pt x="331279" y="802640"/>
                  </a:lnTo>
                  <a:lnTo>
                    <a:pt x="353644" y="803910"/>
                  </a:lnTo>
                  <a:lnTo>
                    <a:pt x="418985" y="803910"/>
                  </a:lnTo>
                  <a:lnTo>
                    <a:pt x="426504" y="802640"/>
                  </a:lnTo>
                  <a:lnTo>
                    <a:pt x="433832" y="802640"/>
                  </a:lnTo>
                  <a:lnTo>
                    <a:pt x="440956" y="801370"/>
                  </a:lnTo>
                  <a:lnTo>
                    <a:pt x="473227" y="798830"/>
                  </a:lnTo>
                  <a:lnTo>
                    <a:pt x="489038" y="796290"/>
                  </a:lnTo>
                  <a:lnTo>
                    <a:pt x="504621" y="792480"/>
                  </a:lnTo>
                  <a:lnTo>
                    <a:pt x="511314" y="789940"/>
                  </a:lnTo>
                  <a:lnTo>
                    <a:pt x="516369" y="788670"/>
                  </a:lnTo>
                  <a:lnTo>
                    <a:pt x="525500" y="786130"/>
                  </a:lnTo>
                  <a:lnTo>
                    <a:pt x="537375" y="781050"/>
                  </a:lnTo>
                  <a:lnTo>
                    <a:pt x="540016" y="779780"/>
                  </a:lnTo>
                  <a:lnTo>
                    <a:pt x="579716" y="760730"/>
                  </a:lnTo>
                  <a:lnTo>
                    <a:pt x="619023" y="735330"/>
                  </a:lnTo>
                  <a:lnTo>
                    <a:pt x="654862" y="702310"/>
                  </a:lnTo>
                  <a:lnTo>
                    <a:pt x="686777" y="665480"/>
                  </a:lnTo>
                  <a:lnTo>
                    <a:pt x="714286" y="624840"/>
                  </a:lnTo>
                  <a:lnTo>
                    <a:pt x="736942" y="579120"/>
                  </a:lnTo>
                  <a:lnTo>
                    <a:pt x="754291" y="529590"/>
                  </a:lnTo>
                  <a:lnTo>
                    <a:pt x="765873" y="477520"/>
                  </a:lnTo>
                  <a:lnTo>
                    <a:pt x="771550" y="429260"/>
                  </a:lnTo>
                  <a:lnTo>
                    <a:pt x="772134" y="415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0DEE1EB-BD44-B25C-60F6-18C78862942D}"/>
                </a:ext>
              </a:extLst>
            </p:cNvPr>
            <p:cNvSpPr/>
            <p:nvPr/>
          </p:nvSpPr>
          <p:spPr>
            <a:xfrm>
              <a:off x="4173124" y="1929948"/>
              <a:ext cx="0" cy="7562215"/>
            </a:xfrm>
            <a:custGeom>
              <a:avLst/>
              <a:gdLst/>
              <a:ahLst/>
              <a:cxnLst/>
              <a:rect l="l" t="t" r="r" b="b"/>
              <a:pathLst>
                <a:path h="7562215">
                  <a:moveTo>
                    <a:pt x="0" y="0"/>
                  </a:moveTo>
                  <a:lnTo>
                    <a:pt x="0" y="7561822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65E68AC-99CC-579B-4213-7976EB5AA640}"/>
              </a:ext>
            </a:extLst>
          </p:cNvPr>
          <p:cNvSpPr txBox="1"/>
          <p:nvPr userDrawn="1"/>
        </p:nvSpPr>
        <p:spPr>
          <a:xfrm>
            <a:off x="4149449" y="9862032"/>
            <a:ext cx="10521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Graviditet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5081E9E-D4F6-1810-74F0-E1D8683F661F}"/>
              </a:ext>
            </a:extLst>
          </p:cNvPr>
          <p:cNvSpPr txBox="1"/>
          <p:nvPr userDrawn="1"/>
        </p:nvSpPr>
        <p:spPr>
          <a:xfrm>
            <a:off x="5837534" y="9862032"/>
            <a:ext cx="16027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Förskoleåldern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53E72FA-8849-3D4B-8E41-D23232BE0A77}"/>
              </a:ext>
            </a:extLst>
          </p:cNvPr>
          <p:cNvSpPr txBox="1"/>
          <p:nvPr userDrawn="1"/>
        </p:nvSpPr>
        <p:spPr>
          <a:xfrm>
            <a:off x="9044389" y="9862032"/>
            <a:ext cx="11506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5489BC3-8B7C-B909-7FF9-D23F4A240826}"/>
              </a:ext>
            </a:extLst>
          </p:cNvPr>
          <p:cNvSpPr txBox="1"/>
          <p:nvPr userDrawn="1"/>
        </p:nvSpPr>
        <p:spPr>
          <a:xfrm>
            <a:off x="12374602" y="9862032"/>
            <a:ext cx="168783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dirty="0">
                <a:latin typeface="Arial"/>
                <a:cs typeface="Arial"/>
              </a:rPr>
              <a:t>Efter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skolåldern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7414357-FDD0-242B-6D12-9B1B4B4EDDFB}"/>
              </a:ext>
            </a:extLst>
          </p:cNvPr>
          <p:cNvSpPr txBox="1"/>
          <p:nvPr userDrawn="1"/>
        </p:nvSpPr>
        <p:spPr>
          <a:xfrm>
            <a:off x="3411138" y="6700482"/>
            <a:ext cx="271145" cy="2804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1700" b="1" dirty="0">
                <a:latin typeface="Arial"/>
                <a:cs typeface="Arial"/>
              </a:rPr>
              <a:t>Avkastning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humankapital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FA0AC8B5-2CD9-83A3-8243-908F0A3848CD}"/>
              </a:ext>
            </a:extLst>
          </p:cNvPr>
          <p:cNvSpPr/>
          <p:nvPr userDrawn="1"/>
        </p:nvSpPr>
        <p:spPr>
          <a:xfrm>
            <a:off x="16739680" y="2172074"/>
            <a:ext cx="772160" cy="803910"/>
          </a:xfrm>
          <a:custGeom>
            <a:avLst/>
            <a:gdLst/>
            <a:ahLst/>
            <a:cxnLst/>
            <a:rect l="l" t="t" r="r" b="b"/>
            <a:pathLst>
              <a:path w="772159" h="803910">
                <a:moveTo>
                  <a:pt x="709028" y="413639"/>
                </a:moveTo>
                <a:lnTo>
                  <a:pt x="706374" y="361454"/>
                </a:lnTo>
                <a:lnTo>
                  <a:pt x="696696" y="311772"/>
                </a:lnTo>
                <a:lnTo>
                  <a:pt x="690892" y="295046"/>
                </a:lnTo>
                <a:lnTo>
                  <a:pt x="690892" y="413283"/>
                </a:lnTo>
                <a:lnTo>
                  <a:pt x="686485" y="462407"/>
                </a:lnTo>
                <a:lnTo>
                  <a:pt x="675627" y="508889"/>
                </a:lnTo>
                <a:lnTo>
                  <a:pt x="658850" y="552132"/>
                </a:lnTo>
                <a:lnTo>
                  <a:pt x="636714" y="591489"/>
                </a:lnTo>
                <a:lnTo>
                  <a:pt x="609790" y="626376"/>
                </a:lnTo>
                <a:lnTo>
                  <a:pt x="578637" y="656145"/>
                </a:lnTo>
                <a:lnTo>
                  <a:pt x="543788" y="680199"/>
                </a:lnTo>
                <a:lnTo>
                  <a:pt x="505802" y="697890"/>
                </a:lnTo>
                <a:lnTo>
                  <a:pt x="465264" y="708634"/>
                </a:lnTo>
                <a:lnTo>
                  <a:pt x="422694" y="711784"/>
                </a:lnTo>
                <a:lnTo>
                  <a:pt x="380301" y="706970"/>
                </a:lnTo>
                <a:lnTo>
                  <a:pt x="340207" y="694664"/>
                </a:lnTo>
                <a:lnTo>
                  <a:pt x="302958" y="675487"/>
                </a:lnTo>
                <a:lnTo>
                  <a:pt x="269074" y="650100"/>
                </a:lnTo>
                <a:lnTo>
                  <a:pt x="239090" y="619137"/>
                </a:lnTo>
                <a:lnTo>
                  <a:pt x="213550" y="583222"/>
                </a:lnTo>
                <a:lnTo>
                  <a:pt x="192976" y="543026"/>
                </a:lnTo>
                <a:lnTo>
                  <a:pt x="177901" y="499160"/>
                </a:lnTo>
                <a:lnTo>
                  <a:pt x="168859" y="452285"/>
                </a:lnTo>
                <a:lnTo>
                  <a:pt x="166382" y="403034"/>
                </a:lnTo>
                <a:lnTo>
                  <a:pt x="170789" y="353923"/>
                </a:lnTo>
                <a:lnTo>
                  <a:pt x="181648" y="307441"/>
                </a:lnTo>
                <a:lnTo>
                  <a:pt x="198424" y="264198"/>
                </a:lnTo>
                <a:lnTo>
                  <a:pt x="220548" y="224828"/>
                </a:lnTo>
                <a:lnTo>
                  <a:pt x="247472" y="189953"/>
                </a:lnTo>
                <a:lnTo>
                  <a:pt x="278638" y="160172"/>
                </a:lnTo>
                <a:lnTo>
                  <a:pt x="313486" y="136131"/>
                </a:lnTo>
                <a:lnTo>
                  <a:pt x="351459" y="118427"/>
                </a:lnTo>
                <a:lnTo>
                  <a:pt x="391998" y="107696"/>
                </a:lnTo>
                <a:lnTo>
                  <a:pt x="434568" y="104546"/>
                </a:lnTo>
                <a:lnTo>
                  <a:pt x="476973" y="109359"/>
                </a:lnTo>
                <a:lnTo>
                  <a:pt x="517067" y="121666"/>
                </a:lnTo>
                <a:lnTo>
                  <a:pt x="554316" y="140830"/>
                </a:lnTo>
                <a:lnTo>
                  <a:pt x="588200" y="166230"/>
                </a:lnTo>
                <a:lnTo>
                  <a:pt x="618185" y="197192"/>
                </a:lnTo>
                <a:lnTo>
                  <a:pt x="643724" y="233095"/>
                </a:lnTo>
                <a:lnTo>
                  <a:pt x="664298" y="273304"/>
                </a:lnTo>
                <a:lnTo>
                  <a:pt x="679373" y="317157"/>
                </a:lnTo>
                <a:lnTo>
                  <a:pt x="688416" y="364032"/>
                </a:lnTo>
                <a:lnTo>
                  <a:pt x="690892" y="413283"/>
                </a:lnTo>
                <a:lnTo>
                  <a:pt x="690892" y="295046"/>
                </a:lnTo>
                <a:lnTo>
                  <a:pt x="658571" y="222681"/>
                </a:lnTo>
                <a:lnTo>
                  <a:pt x="631253" y="184619"/>
                </a:lnTo>
                <a:lnTo>
                  <a:pt x="599198" y="151803"/>
                </a:lnTo>
                <a:lnTo>
                  <a:pt x="562965" y="124891"/>
                </a:lnTo>
                <a:lnTo>
                  <a:pt x="523125" y="104559"/>
                </a:lnTo>
                <a:lnTo>
                  <a:pt x="480263" y="91516"/>
                </a:lnTo>
                <a:lnTo>
                  <a:pt x="434924" y="86410"/>
                </a:lnTo>
                <a:lnTo>
                  <a:pt x="389420" y="89738"/>
                </a:lnTo>
                <a:lnTo>
                  <a:pt x="346062" y="101104"/>
                </a:lnTo>
                <a:lnTo>
                  <a:pt x="305473" y="119862"/>
                </a:lnTo>
                <a:lnTo>
                  <a:pt x="268211" y="145338"/>
                </a:lnTo>
                <a:lnTo>
                  <a:pt x="234899" y="176885"/>
                </a:lnTo>
                <a:lnTo>
                  <a:pt x="206121" y="213842"/>
                </a:lnTo>
                <a:lnTo>
                  <a:pt x="182473" y="255562"/>
                </a:lnTo>
                <a:lnTo>
                  <a:pt x="164553" y="301371"/>
                </a:lnTo>
                <a:lnTo>
                  <a:pt x="152946" y="350634"/>
                </a:lnTo>
                <a:lnTo>
                  <a:pt x="148247" y="402691"/>
                </a:lnTo>
                <a:lnTo>
                  <a:pt x="150901" y="454888"/>
                </a:lnTo>
                <a:lnTo>
                  <a:pt x="160578" y="504558"/>
                </a:lnTo>
                <a:lnTo>
                  <a:pt x="176707" y="551040"/>
                </a:lnTo>
                <a:lnTo>
                  <a:pt x="198704" y="593648"/>
                </a:lnTo>
                <a:lnTo>
                  <a:pt x="226021" y="631710"/>
                </a:lnTo>
                <a:lnTo>
                  <a:pt x="258076" y="664527"/>
                </a:lnTo>
                <a:lnTo>
                  <a:pt x="294309" y="691438"/>
                </a:lnTo>
                <a:lnTo>
                  <a:pt x="334200" y="711784"/>
                </a:lnTo>
                <a:lnTo>
                  <a:pt x="377012" y="724814"/>
                </a:lnTo>
                <a:lnTo>
                  <a:pt x="422351" y="729919"/>
                </a:lnTo>
                <a:lnTo>
                  <a:pt x="467855" y="726592"/>
                </a:lnTo>
                <a:lnTo>
                  <a:pt x="511200" y="715225"/>
                </a:lnTo>
                <a:lnTo>
                  <a:pt x="551802" y="696468"/>
                </a:lnTo>
                <a:lnTo>
                  <a:pt x="589051" y="670991"/>
                </a:lnTo>
                <a:lnTo>
                  <a:pt x="622363" y="639445"/>
                </a:lnTo>
                <a:lnTo>
                  <a:pt x="651141" y="602488"/>
                </a:lnTo>
                <a:lnTo>
                  <a:pt x="674801" y="560768"/>
                </a:lnTo>
                <a:lnTo>
                  <a:pt x="692721" y="514959"/>
                </a:lnTo>
                <a:lnTo>
                  <a:pt x="704329" y="465696"/>
                </a:lnTo>
                <a:lnTo>
                  <a:pt x="709028" y="413639"/>
                </a:lnTo>
                <a:close/>
              </a:path>
              <a:path w="772159" h="803910">
                <a:moveTo>
                  <a:pt x="772134" y="415290"/>
                </a:moveTo>
                <a:lnTo>
                  <a:pt x="771105" y="377190"/>
                </a:lnTo>
                <a:lnTo>
                  <a:pt x="756450" y="290830"/>
                </a:lnTo>
                <a:lnTo>
                  <a:pt x="749236" y="269519"/>
                </a:lnTo>
                <a:lnTo>
                  <a:pt x="749236" y="394970"/>
                </a:lnTo>
                <a:lnTo>
                  <a:pt x="749236" y="417830"/>
                </a:lnTo>
                <a:lnTo>
                  <a:pt x="745883" y="461010"/>
                </a:lnTo>
                <a:lnTo>
                  <a:pt x="732320" y="523240"/>
                </a:lnTo>
                <a:lnTo>
                  <a:pt x="715733" y="568960"/>
                </a:lnTo>
                <a:lnTo>
                  <a:pt x="694334" y="610870"/>
                </a:lnTo>
                <a:lnTo>
                  <a:pt x="668515" y="650240"/>
                </a:lnTo>
                <a:lnTo>
                  <a:pt x="638683" y="684530"/>
                </a:lnTo>
                <a:lnTo>
                  <a:pt x="605256" y="715010"/>
                </a:lnTo>
                <a:lnTo>
                  <a:pt x="568642" y="740410"/>
                </a:lnTo>
                <a:lnTo>
                  <a:pt x="529234" y="760730"/>
                </a:lnTo>
                <a:lnTo>
                  <a:pt x="487146" y="773430"/>
                </a:lnTo>
                <a:lnTo>
                  <a:pt x="456806" y="777240"/>
                </a:lnTo>
                <a:lnTo>
                  <a:pt x="438607" y="779780"/>
                </a:lnTo>
                <a:lnTo>
                  <a:pt x="421386" y="779780"/>
                </a:lnTo>
                <a:lnTo>
                  <a:pt x="377990" y="775970"/>
                </a:lnTo>
                <a:lnTo>
                  <a:pt x="354939" y="769620"/>
                </a:lnTo>
                <a:lnTo>
                  <a:pt x="336486" y="764540"/>
                </a:lnTo>
                <a:lnTo>
                  <a:pt x="297243" y="748030"/>
                </a:lnTo>
                <a:lnTo>
                  <a:pt x="292938" y="745490"/>
                </a:lnTo>
                <a:lnTo>
                  <a:pt x="284327" y="740410"/>
                </a:lnTo>
                <a:lnTo>
                  <a:pt x="283908" y="740168"/>
                </a:lnTo>
                <a:lnTo>
                  <a:pt x="283908" y="765810"/>
                </a:lnTo>
                <a:lnTo>
                  <a:pt x="271780" y="769620"/>
                </a:lnTo>
                <a:lnTo>
                  <a:pt x="262966" y="765810"/>
                </a:lnTo>
                <a:lnTo>
                  <a:pt x="253873" y="763270"/>
                </a:lnTo>
                <a:lnTo>
                  <a:pt x="244551" y="758190"/>
                </a:lnTo>
                <a:lnTo>
                  <a:pt x="235026" y="753110"/>
                </a:lnTo>
                <a:lnTo>
                  <a:pt x="239636" y="750570"/>
                </a:lnTo>
                <a:lnTo>
                  <a:pt x="244170" y="748030"/>
                </a:lnTo>
                <a:lnTo>
                  <a:pt x="248513" y="745490"/>
                </a:lnTo>
                <a:lnTo>
                  <a:pt x="253936" y="749300"/>
                </a:lnTo>
                <a:lnTo>
                  <a:pt x="259562" y="751840"/>
                </a:lnTo>
                <a:lnTo>
                  <a:pt x="265442" y="755650"/>
                </a:lnTo>
                <a:lnTo>
                  <a:pt x="271729" y="759460"/>
                </a:lnTo>
                <a:lnTo>
                  <a:pt x="277888" y="763270"/>
                </a:lnTo>
                <a:lnTo>
                  <a:pt x="283908" y="765810"/>
                </a:lnTo>
                <a:lnTo>
                  <a:pt x="283908" y="740168"/>
                </a:lnTo>
                <a:lnTo>
                  <a:pt x="260642" y="726440"/>
                </a:lnTo>
                <a:lnTo>
                  <a:pt x="230149" y="701078"/>
                </a:lnTo>
                <a:lnTo>
                  <a:pt x="230149" y="730250"/>
                </a:lnTo>
                <a:lnTo>
                  <a:pt x="224383" y="734060"/>
                </a:lnTo>
                <a:lnTo>
                  <a:pt x="218351" y="737870"/>
                </a:lnTo>
                <a:lnTo>
                  <a:pt x="212115" y="740410"/>
                </a:lnTo>
                <a:lnTo>
                  <a:pt x="189077" y="725170"/>
                </a:lnTo>
                <a:lnTo>
                  <a:pt x="177507" y="716280"/>
                </a:lnTo>
                <a:lnTo>
                  <a:pt x="165976" y="706120"/>
                </a:lnTo>
                <a:lnTo>
                  <a:pt x="173583" y="703580"/>
                </a:lnTo>
                <a:lnTo>
                  <a:pt x="180860" y="699770"/>
                </a:lnTo>
                <a:lnTo>
                  <a:pt x="189509" y="693420"/>
                </a:lnTo>
                <a:lnTo>
                  <a:pt x="189992" y="693420"/>
                </a:lnTo>
                <a:lnTo>
                  <a:pt x="194348" y="697230"/>
                </a:lnTo>
                <a:lnTo>
                  <a:pt x="198894" y="702310"/>
                </a:lnTo>
                <a:lnTo>
                  <a:pt x="203631" y="707390"/>
                </a:lnTo>
                <a:lnTo>
                  <a:pt x="208584" y="711200"/>
                </a:lnTo>
                <a:lnTo>
                  <a:pt x="214083" y="716280"/>
                </a:lnTo>
                <a:lnTo>
                  <a:pt x="219519" y="721360"/>
                </a:lnTo>
                <a:lnTo>
                  <a:pt x="224878" y="726440"/>
                </a:lnTo>
                <a:lnTo>
                  <a:pt x="230149" y="730250"/>
                </a:lnTo>
                <a:lnTo>
                  <a:pt x="230149" y="701078"/>
                </a:lnTo>
                <a:lnTo>
                  <a:pt x="227050" y="698500"/>
                </a:lnTo>
                <a:lnTo>
                  <a:pt x="222224" y="693420"/>
                </a:lnTo>
                <a:lnTo>
                  <a:pt x="217385" y="688340"/>
                </a:lnTo>
                <a:lnTo>
                  <a:pt x="196862" y="666750"/>
                </a:lnTo>
                <a:lnTo>
                  <a:pt x="179870" y="643890"/>
                </a:lnTo>
                <a:lnTo>
                  <a:pt x="175755" y="638365"/>
                </a:lnTo>
                <a:lnTo>
                  <a:pt x="175755" y="675640"/>
                </a:lnTo>
                <a:lnTo>
                  <a:pt x="174244" y="676910"/>
                </a:lnTo>
                <a:lnTo>
                  <a:pt x="167894" y="680720"/>
                </a:lnTo>
                <a:lnTo>
                  <a:pt x="161137" y="684530"/>
                </a:lnTo>
                <a:lnTo>
                  <a:pt x="154038" y="687070"/>
                </a:lnTo>
                <a:lnTo>
                  <a:pt x="146710" y="688340"/>
                </a:lnTo>
                <a:lnTo>
                  <a:pt x="138645" y="680720"/>
                </a:lnTo>
                <a:lnTo>
                  <a:pt x="130695" y="671830"/>
                </a:lnTo>
                <a:lnTo>
                  <a:pt x="122872" y="662940"/>
                </a:lnTo>
                <a:lnTo>
                  <a:pt x="115201" y="654050"/>
                </a:lnTo>
                <a:lnTo>
                  <a:pt x="124726" y="652780"/>
                </a:lnTo>
                <a:lnTo>
                  <a:pt x="134137" y="650240"/>
                </a:lnTo>
                <a:lnTo>
                  <a:pt x="143421" y="646430"/>
                </a:lnTo>
                <a:lnTo>
                  <a:pt x="152552" y="643890"/>
                </a:lnTo>
                <a:lnTo>
                  <a:pt x="158076" y="651510"/>
                </a:lnTo>
                <a:lnTo>
                  <a:pt x="163779" y="660400"/>
                </a:lnTo>
                <a:lnTo>
                  <a:pt x="169684" y="668020"/>
                </a:lnTo>
                <a:lnTo>
                  <a:pt x="175755" y="675640"/>
                </a:lnTo>
                <a:lnTo>
                  <a:pt x="175755" y="638365"/>
                </a:lnTo>
                <a:lnTo>
                  <a:pt x="173253" y="635000"/>
                </a:lnTo>
                <a:lnTo>
                  <a:pt x="170421" y="631190"/>
                </a:lnTo>
                <a:lnTo>
                  <a:pt x="148132" y="590550"/>
                </a:lnTo>
                <a:lnTo>
                  <a:pt x="142392" y="576580"/>
                </a:lnTo>
                <a:lnTo>
                  <a:pt x="140804" y="572731"/>
                </a:lnTo>
                <a:lnTo>
                  <a:pt x="140804" y="624840"/>
                </a:lnTo>
                <a:lnTo>
                  <a:pt x="130924" y="627380"/>
                </a:lnTo>
                <a:lnTo>
                  <a:pt x="120865" y="631190"/>
                </a:lnTo>
                <a:lnTo>
                  <a:pt x="110680" y="632460"/>
                </a:lnTo>
                <a:lnTo>
                  <a:pt x="100368" y="635000"/>
                </a:lnTo>
                <a:lnTo>
                  <a:pt x="99606" y="635000"/>
                </a:lnTo>
                <a:lnTo>
                  <a:pt x="91617" y="623570"/>
                </a:lnTo>
                <a:lnTo>
                  <a:pt x="83908" y="612140"/>
                </a:lnTo>
                <a:lnTo>
                  <a:pt x="76530" y="599440"/>
                </a:lnTo>
                <a:lnTo>
                  <a:pt x="69481" y="588010"/>
                </a:lnTo>
                <a:lnTo>
                  <a:pt x="87566" y="584200"/>
                </a:lnTo>
                <a:lnTo>
                  <a:pt x="102882" y="581660"/>
                </a:lnTo>
                <a:lnTo>
                  <a:pt x="117792" y="576580"/>
                </a:lnTo>
                <a:lnTo>
                  <a:pt x="123024" y="589280"/>
                </a:lnTo>
                <a:lnTo>
                  <a:pt x="128600" y="600710"/>
                </a:lnTo>
                <a:lnTo>
                  <a:pt x="134531" y="612140"/>
                </a:lnTo>
                <a:lnTo>
                  <a:pt x="140804" y="624840"/>
                </a:lnTo>
                <a:lnTo>
                  <a:pt x="140804" y="572731"/>
                </a:lnTo>
                <a:lnTo>
                  <a:pt x="138734" y="567690"/>
                </a:lnTo>
                <a:lnTo>
                  <a:pt x="130365" y="547370"/>
                </a:lnTo>
                <a:lnTo>
                  <a:pt x="120002" y="510540"/>
                </a:lnTo>
                <a:lnTo>
                  <a:pt x="117500" y="501650"/>
                </a:lnTo>
                <a:lnTo>
                  <a:pt x="117094" y="499110"/>
                </a:lnTo>
                <a:lnTo>
                  <a:pt x="109893" y="453390"/>
                </a:lnTo>
                <a:lnTo>
                  <a:pt x="109880" y="453059"/>
                </a:lnTo>
                <a:lnTo>
                  <a:pt x="109880" y="556260"/>
                </a:lnTo>
                <a:lnTo>
                  <a:pt x="103708" y="557530"/>
                </a:lnTo>
                <a:lnTo>
                  <a:pt x="97434" y="560070"/>
                </a:lnTo>
                <a:lnTo>
                  <a:pt x="84632" y="562610"/>
                </a:lnTo>
                <a:lnTo>
                  <a:pt x="82270" y="562610"/>
                </a:lnTo>
                <a:lnTo>
                  <a:pt x="59347" y="567690"/>
                </a:lnTo>
                <a:lnTo>
                  <a:pt x="54063" y="556260"/>
                </a:lnTo>
                <a:lnTo>
                  <a:pt x="49123" y="544830"/>
                </a:lnTo>
                <a:lnTo>
                  <a:pt x="44526" y="532130"/>
                </a:lnTo>
                <a:lnTo>
                  <a:pt x="40309" y="520700"/>
                </a:lnTo>
                <a:lnTo>
                  <a:pt x="96951" y="510540"/>
                </a:lnTo>
                <a:lnTo>
                  <a:pt x="99745" y="521970"/>
                </a:lnTo>
                <a:lnTo>
                  <a:pt x="102831" y="533400"/>
                </a:lnTo>
                <a:lnTo>
                  <a:pt x="106210" y="544830"/>
                </a:lnTo>
                <a:lnTo>
                  <a:pt x="109880" y="556260"/>
                </a:lnTo>
                <a:lnTo>
                  <a:pt x="109880" y="453059"/>
                </a:lnTo>
                <a:lnTo>
                  <a:pt x="109651" y="447040"/>
                </a:lnTo>
                <a:lnTo>
                  <a:pt x="108927" y="427990"/>
                </a:lnTo>
                <a:lnTo>
                  <a:pt x="107950" y="402590"/>
                </a:lnTo>
                <a:lnTo>
                  <a:pt x="110490" y="369570"/>
                </a:lnTo>
                <a:lnTo>
                  <a:pt x="111277" y="359410"/>
                </a:lnTo>
                <a:lnTo>
                  <a:pt x="111861" y="351790"/>
                </a:lnTo>
                <a:lnTo>
                  <a:pt x="121348" y="304800"/>
                </a:lnTo>
                <a:lnTo>
                  <a:pt x="122974" y="299720"/>
                </a:lnTo>
                <a:lnTo>
                  <a:pt x="126644" y="288290"/>
                </a:lnTo>
                <a:lnTo>
                  <a:pt x="136004" y="259080"/>
                </a:lnTo>
                <a:lnTo>
                  <a:pt x="150876" y="226060"/>
                </a:lnTo>
                <a:lnTo>
                  <a:pt x="152590" y="222250"/>
                </a:lnTo>
                <a:lnTo>
                  <a:pt x="155448" y="215900"/>
                </a:lnTo>
                <a:lnTo>
                  <a:pt x="179285" y="176530"/>
                </a:lnTo>
                <a:lnTo>
                  <a:pt x="207111" y="142240"/>
                </a:lnTo>
                <a:lnTo>
                  <a:pt x="224129" y="125730"/>
                </a:lnTo>
                <a:lnTo>
                  <a:pt x="225437" y="124460"/>
                </a:lnTo>
                <a:lnTo>
                  <a:pt x="238531" y="111760"/>
                </a:lnTo>
                <a:lnTo>
                  <a:pt x="273164" y="85090"/>
                </a:lnTo>
                <a:lnTo>
                  <a:pt x="277850" y="82550"/>
                </a:lnTo>
                <a:lnTo>
                  <a:pt x="310603" y="64770"/>
                </a:lnTo>
                <a:lnTo>
                  <a:pt x="347154" y="50800"/>
                </a:lnTo>
                <a:lnTo>
                  <a:pt x="350469" y="49530"/>
                </a:lnTo>
                <a:lnTo>
                  <a:pt x="392366" y="40640"/>
                </a:lnTo>
                <a:lnTo>
                  <a:pt x="435889" y="38100"/>
                </a:lnTo>
                <a:lnTo>
                  <a:pt x="454914" y="38100"/>
                </a:lnTo>
                <a:lnTo>
                  <a:pt x="509981" y="49530"/>
                </a:lnTo>
                <a:lnTo>
                  <a:pt x="562216" y="72390"/>
                </a:lnTo>
                <a:lnTo>
                  <a:pt x="616750" y="110490"/>
                </a:lnTo>
                <a:lnTo>
                  <a:pt x="651052" y="144780"/>
                </a:lnTo>
                <a:lnTo>
                  <a:pt x="682421" y="186690"/>
                </a:lnTo>
                <a:lnTo>
                  <a:pt x="709434" y="233680"/>
                </a:lnTo>
                <a:lnTo>
                  <a:pt x="730669" y="287020"/>
                </a:lnTo>
                <a:lnTo>
                  <a:pt x="744677" y="342900"/>
                </a:lnTo>
                <a:lnTo>
                  <a:pt x="749236" y="394970"/>
                </a:lnTo>
                <a:lnTo>
                  <a:pt x="749236" y="269519"/>
                </a:lnTo>
                <a:lnTo>
                  <a:pt x="720648" y="200660"/>
                </a:lnTo>
                <a:lnTo>
                  <a:pt x="695820" y="161290"/>
                </a:lnTo>
                <a:lnTo>
                  <a:pt x="666889" y="124460"/>
                </a:lnTo>
                <a:lnTo>
                  <a:pt x="634212" y="92710"/>
                </a:lnTo>
                <a:lnTo>
                  <a:pt x="598170" y="66040"/>
                </a:lnTo>
                <a:lnTo>
                  <a:pt x="559155" y="44450"/>
                </a:lnTo>
                <a:lnTo>
                  <a:pt x="543140" y="38100"/>
                </a:lnTo>
                <a:lnTo>
                  <a:pt x="517525" y="27940"/>
                </a:lnTo>
                <a:lnTo>
                  <a:pt x="504101" y="22860"/>
                </a:lnTo>
                <a:lnTo>
                  <a:pt x="494055" y="20320"/>
                </a:lnTo>
                <a:lnTo>
                  <a:pt x="480885" y="16510"/>
                </a:lnTo>
                <a:lnTo>
                  <a:pt x="449694" y="8890"/>
                </a:lnTo>
                <a:lnTo>
                  <a:pt x="406628" y="2540"/>
                </a:lnTo>
                <a:lnTo>
                  <a:pt x="365074" y="381"/>
                </a:lnTo>
                <a:lnTo>
                  <a:pt x="365074" y="22860"/>
                </a:lnTo>
                <a:lnTo>
                  <a:pt x="327571" y="33020"/>
                </a:lnTo>
                <a:lnTo>
                  <a:pt x="309435" y="40640"/>
                </a:lnTo>
                <a:lnTo>
                  <a:pt x="291757" y="49530"/>
                </a:lnTo>
                <a:lnTo>
                  <a:pt x="287883" y="46990"/>
                </a:lnTo>
                <a:lnTo>
                  <a:pt x="284200" y="44450"/>
                </a:lnTo>
                <a:lnTo>
                  <a:pt x="280797" y="40640"/>
                </a:lnTo>
                <a:lnTo>
                  <a:pt x="301332" y="33020"/>
                </a:lnTo>
                <a:lnTo>
                  <a:pt x="321246" y="27940"/>
                </a:lnTo>
                <a:lnTo>
                  <a:pt x="340334" y="24130"/>
                </a:lnTo>
                <a:lnTo>
                  <a:pt x="358355" y="22860"/>
                </a:lnTo>
                <a:lnTo>
                  <a:pt x="365074" y="22860"/>
                </a:lnTo>
                <a:lnTo>
                  <a:pt x="365074" y="381"/>
                </a:lnTo>
                <a:lnTo>
                  <a:pt x="357797" y="0"/>
                </a:lnTo>
                <a:lnTo>
                  <a:pt x="327660" y="3810"/>
                </a:lnTo>
                <a:lnTo>
                  <a:pt x="294652" y="12700"/>
                </a:lnTo>
                <a:lnTo>
                  <a:pt x="270116" y="21615"/>
                </a:lnTo>
                <a:lnTo>
                  <a:pt x="270116" y="60960"/>
                </a:lnTo>
                <a:lnTo>
                  <a:pt x="262178" y="66040"/>
                </a:lnTo>
                <a:lnTo>
                  <a:pt x="254368" y="71120"/>
                </a:lnTo>
                <a:lnTo>
                  <a:pt x="246697" y="76200"/>
                </a:lnTo>
                <a:lnTo>
                  <a:pt x="239141" y="82550"/>
                </a:lnTo>
                <a:lnTo>
                  <a:pt x="236639" y="81280"/>
                </a:lnTo>
                <a:lnTo>
                  <a:pt x="234137" y="80010"/>
                </a:lnTo>
                <a:lnTo>
                  <a:pt x="229870" y="74930"/>
                </a:lnTo>
                <a:lnTo>
                  <a:pt x="225971" y="68580"/>
                </a:lnTo>
                <a:lnTo>
                  <a:pt x="234251" y="63500"/>
                </a:lnTo>
                <a:lnTo>
                  <a:pt x="242544" y="59690"/>
                </a:lnTo>
                <a:lnTo>
                  <a:pt x="250837" y="54610"/>
                </a:lnTo>
                <a:lnTo>
                  <a:pt x="259130" y="50800"/>
                </a:lnTo>
                <a:lnTo>
                  <a:pt x="262534" y="54610"/>
                </a:lnTo>
                <a:lnTo>
                  <a:pt x="266179" y="58420"/>
                </a:lnTo>
                <a:lnTo>
                  <a:pt x="270116" y="60960"/>
                </a:lnTo>
                <a:lnTo>
                  <a:pt x="270116" y="21615"/>
                </a:lnTo>
                <a:lnTo>
                  <a:pt x="259664" y="25400"/>
                </a:lnTo>
                <a:lnTo>
                  <a:pt x="223621" y="44450"/>
                </a:lnTo>
                <a:lnTo>
                  <a:pt x="221246" y="45961"/>
                </a:lnTo>
                <a:lnTo>
                  <a:pt x="221246" y="96520"/>
                </a:lnTo>
                <a:lnTo>
                  <a:pt x="214033" y="104140"/>
                </a:lnTo>
                <a:lnTo>
                  <a:pt x="206959" y="110490"/>
                </a:lnTo>
                <a:lnTo>
                  <a:pt x="200037" y="116840"/>
                </a:lnTo>
                <a:lnTo>
                  <a:pt x="193281" y="124460"/>
                </a:lnTo>
                <a:lnTo>
                  <a:pt x="186677" y="121920"/>
                </a:lnTo>
                <a:lnTo>
                  <a:pt x="180276" y="118110"/>
                </a:lnTo>
                <a:lnTo>
                  <a:pt x="178142" y="116801"/>
                </a:lnTo>
                <a:lnTo>
                  <a:pt x="178142" y="142240"/>
                </a:lnTo>
                <a:lnTo>
                  <a:pt x="173939" y="147320"/>
                </a:lnTo>
                <a:lnTo>
                  <a:pt x="169659" y="152400"/>
                </a:lnTo>
                <a:lnTo>
                  <a:pt x="161061" y="165100"/>
                </a:lnTo>
                <a:lnTo>
                  <a:pt x="157048" y="170180"/>
                </a:lnTo>
                <a:lnTo>
                  <a:pt x="153314" y="176530"/>
                </a:lnTo>
                <a:lnTo>
                  <a:pt x="151193" y="175260"/>
                </a:lnTo>
                <a:lnTo>
                  <a:pt x="146951" y="172720"/>
                </a:lnTo>
                <a:lnTo>
                  <a:pt x="142189" y="170180"/>
                </a:lnTo>
                <a:lnTo>
                  <a:pt x="142189" y="194310"/>
                </a:lnTo>
                <a:lnTo>
                  <a:pt x="138341" y="201930"/>
                </a:lnTo>
                <a:lnTo>
                  <a:pt x="134620" y="208280"/>
                </a:lnTo>
                <a:lnTo>
                  <a:pt x="131013" y="215900"/>
                </a:lnTo>
                <a:lnTo>
                  <a:pt x="127533" y="222250"/>
                </a:lnTo>
                <a:lnTo>
                  <a:pt x="118402" y="220243"/>
                </a:lnTo>
                <a:lnTo>
                  <a:pt x="118402" y="243840"/>
                </a:lnTo>
                <a:lnTo>
                  <a:pt x="115658" y="250190"/>
                </a:lnTo>
                <a:lnTo>
                  <a:pt x="112966" y="256540"/>
                </a:lnTo>
                <a:lnTo>
                  <a:pt x="107518" y="273050"/>
                </a:lnTo>
                <a:lnTo>
                  <a:pt x="105067" y="280670"/>
                </a:lnTo>
                <a:lnTo>
                  <a:pt x="102971" y="288290"/>
                </a:lnTo>
                <a:lnTo>
                  <a:pt x="97663" y="287324"/>
                </a:lnTo>
                <a:lnTo>
                  <a:pt x="97663" y="307340"/>
                </a:lnTo>
                <a:lnTo>
                  <a:pt x="94881" y="320040"/>
                </a:lnTo>
                <a:lnTo>
                  <a:pt x="92544" y="332282"/>
                </a:lnTo>
                <a:lnTo>
                  <a:pt x="92544" y="488950"/>
                </a:lnTo>
                <a:lnTo>
                  <a:pt x="33997" y="499110"/>
                </a:lnTo>
                <a:lnTo>
                  <a:pt x="30924" y="486410"/>
                </a:lnTo>
                <a:lnTo>
                  <a:pt x="28282" y="473710"/>
                </a:lnTo>
                <a:lnTo>
                  <a:pt x="26085" y="459740"/>
                </a:lnTo>
                <a:lnTo>
                  <a:pt x="24371" y="447040"/>
                </a:lnTo>
                <a:lnTo>
                  <a:pt x="32397" y="448310"/>
                </a:lnTo>
                <a:lnTo>
                  <a:pt x="40462" y="448310"/>
                </a:lnTo>
                <a:lnTo>
                  <a:pt x="48552" y="449580"/>
                </a:lnTo>
                <a:lnTo>
                  <a:pt x="72580" y="449580"/>
                </a:lnTo>
                <a:lnTo>
                  <a:pt x="82753" y="448310"/>
                </a:lnTo>
                <a:lnTo>
                  <a:pt x="87287" y="448310"/>
                </a:lnTo>
                <a:lnTo>
                  <a:pt x="88252" y="458470"/>
                </a:lnTo>
                <a:lnTo>
                  <a:pt x="89458" y="468630"/>
                </a:lnTo>
                <a:lnTo>
                  <a:pt x="90893" y="478790"/>
                </a:lnTo>
                <a:lnTo>
                  <a:pt x="92544" y="488950"/>
                </a:lnTo>
                <a:lnTo>
                  <a:pt x="92544" y="332282"/>
                </a:lnTo>
                <a:lnTo>
                  <a:pt x="92456" y="332740"/>
                </a:lnTo>
                <a:lnTo>
                  <a:pt x="90398" y="346710"/>
                </a:lnTo>
                <a:lnTo>
                  <a:pt x="88696" y="359410"/>
                </a:lnTo>
                <a:lnTo>
                  <a:pt x="86664" y="359092"/>
                </a:lnTo>
                <a:lnTo>
                  <a:pt x="86664" y="381000"/>
                </a:lnTo>
                <a:lnTo>
                  <a:pt x="86220" y="388620"/>
                </a:lnTo>
                <a:lnTo>
                  <a:pt x="85902" y="394970"/>
                </a:lnTo>
                <a:lnTo>
                  <a:pt x="85826" y="398780"/>
                </a:lnTo>
                <a:lnTo>
                  <a:pt x="85725" y="417830"/>
                </a:lnTo>
                <a:lnTo>
                  <a:pt x="85966" y="425450"/>
                </a:lnTo>
                <a:lnTo>
                  <a:pt x="83578" y="426720"/>
                </a:lnTo>
                <a:lnTo>
                  <a:pt x="78486" y="426720"/>
                </a:lnTo>
                <a:lnTo>
                  <a:pt x="64439" y="427990"/>
                </a:lnTo>
                <a:lnTo>
                  <a:pt x="22567" y="424180"/>
                </a:lnTo>
                <a:lnTo>
                  <a:pt x="22186" y="415290"/>
                </a:lnTo>
                <a:lnTo>
                  <a:pt x="22059" y="410210"/>
                </a:lnTo>
                <a:lnTo>
                  <a:pt x="22174" y="398780"/>
                </a:lnTo>
                <a:lnTo>
                  <a:pt x="22440" y="391160"/>
                </a:lnTo>
                <a:lnTo>
                  <a:pt x="22898" y="383540"/>
                </a:lnTo>
                <a:lnTo>
                  <a:pt x="23495" y="375920"/>
                </a:lnTo>
                <a:lnTo>
                  <a:pt x="24244" y="369570"/>
                </a:lnTo>
                <a:lnTo>
                  <a:pt x="38709" y="374650"/>
                </a:lnTo>
                <a:lnTo>
                  <a:pt x="53047" y="377190"/>
                </a:lnTo>
                <a:lnTo>
                  <a:pt x="78219" y="381000"/>
                </a:lnTo>
                <a:lnTo>
                  <a:pt x="86664" y="381000"/>
                </a:lnTo>
                <a:lnTo>
                  <a:pt x="86664" y="359092"/>
                </a:lnTo>
                <a:lnTo>
                  <a:pt x="80632" y="358140"/>
                </a:lnTo>
                <a:lnTo>
                  <a:pt x="72580" y="358140"/>
                </a:lnTo>
                <a:lnTo>
                  <a:pt x="48501" y="354330"/>
                </a:lnTo>
                <a:lnTo>
                  <a:pt x="40640" y="351790"/>
                </a:lnTo>
                <a:lnTo>
                  <a:pt x="33528" y="349250"/>
                </a:lnTo>
                <a:lnTo>
                  <a:pt x="27724" y="344170"/>
                </a:lnTo>
                <a:lnTo>
                  <a:pt x="29972" y="332740"/>
                </a:lnTo>
                <a:lnTo>
                  <a:pt x="32600" y="321310"/>
                </a:lnTo>
                <a:lnTo>
                  <a:pt x="35598" y="311150"/>
                </a:lnTo>
                <a:lnTo>
                  <a:pt x="38938" y="299720"/>
                </a:lnTo>
                <a:lnTo>
                  <a:pt x="40297" y="299720"/>
                </a:lnTo>
                <a:lnTo>
                  <a:pt x="54457" y="303530"/>
                </a:lnTo>
                <a:lnTo>
                  <a:pt x="68757" y="306070"/>
                </a:lnTo>
                <a:lnTo>
                  <a:pt x="83185" y="307340"/>
                </a:lnTo>
                <a:lnTo>
                  <a:pt x="97663" y="307340"/>
                </a:lnTo>
                <a:lnTo>
                  <a:pt x="97663" y="287324"/>
                </a:lnTo>
                <a:lnTo>
                  <a:pt x="82156" y="284480"/>
                </a:lnTo>
                <a:lnTo>
                  <a:pt x="74968" y="284480"/>
                </a:lnTo>
                <a:lnTo>
                  <a:pt x="67576" y="283210"/>
                </a:lnTo>
                <a:lnTo>
                  <a:pt x="60337" y="280670"/>
                </a:lnTo>
                <a:lnTo>
                  <a:pt x="46342" y="278130"/>
                </a:lnTo>
                <a:lnTo>
                  <a:pt x="46939" y="276860"/>
                </a:lnTo>
                <a:lnTo>
                  <a:pt x="52298" y="264160"/>
                </a:lnTo>
                <a:lnTo>
                  <a:pt x="58153" y="251460"/>
                </a:lnTo>
                <a:lnTo>
                  <a:pt x="64503" y="238760"/>
                </a:lnTo>
                <a:lnTo>
                  <a:pt x="71348" y="226060"/>
                </a:lnTo>
                <a:lnTo>
                  <a:pt x="82727" y="231140"/>
                </a:lnTo>
                <a:lnTo>
                  <a:pt x="94373" y="236220"/>
                </a:lnTo>
                <a:lnTo>
                  <a:pt x="118402" y="243840"/>
                </a:lnTo>
                <a:lnTo>
                  <a:pt x="118402" y="220243"/>
                </a:lnTo>
                <a:lnTo>
                  <a:pt x="116014" y="219710"/>
                </a:lnTo>
                <a:lnTo>
                  <a:pt x="93675" y="212090"/>
                </a:lnTo>
                <a:lnTo>
                  <a:pt x="82880" y="207010"/>
                </a:lnTo>
                <a:lnTo>
                  <a:pt x="88163" y="198120"/>
                </a:lnTo>
                <a:lnTo>
                  <a:pt x="93662" y="190500"/>
                </a:lnTo>
                <a:lnTo>
                  <a:pt x="99364" y="182880"/>
                </a:lnTo>
                <a:lnTo>
                  <a:pt x="105283" y="175260"/>
                </a:lnTo>
                <a:lnTo>
                  <a:pt x="113385" y="181610"/>
                </a:lnTo>
                <a:lnTo>
                  <a:pt x="122047" y="186690"/>
                </a:lnTo>
                <a:lnTo>
                  <a:pt x="131152" y="190500"/>
                </a:lnTo>
                <a:lnTo>
                  <a:pt x="140627" y="194310"/>
                </a:lnTo>
                <a:lnTo>
                  <a:pt x="142189" y="194310"/>
                </a:lnTo>
                <a:lnTo>
                  <a:pt x="142189" y="170180"/>
                </a:lnTo>
                <a:lnTo>
                  <a:pt x="139814" y="168910"/>
                </a:lnTo>
                <a:lnTo>
                  <a:pt x="132842" y="165100"/>
                </a:lnTo>
                <a:lnTo>
                  <a:pt x="126034" y="162560"/>
                </a:lnTo>
                <a:lnTo>
                  <a:pt x="119380" y="158750"/>
                </a:lnTo>
                <a:lnTo>
                  <a:pt x="126530" y="149860"/>
                </a:lnTo>
                <a:lnTo>
                  <a:pt x="133908" y="142240"/>
                </a:lnTo>
                <a:lnTo>
                  <a:pt x="141528" y="134620"/>
                </a:lnTo>
                <a:lnTo>
                  <a:pt x="149377" y="127000"/>
                </a:lnTo>
                <a:lnTo>
                  <a:pt x="149999" y="127000"/>
                </a:lnTo>
                <a:lnTo>
                  <a:pt x="150647" y="125730"/>
                </a:lnTo>
                <a:lnTo>
                  <a:pt x="151269" y="125730"/>
                </a:lnTo>
                <a:lnTo>
                  <a:pt x="157607" y="129540"/>
                </a:lnTo>
                <a:lnTo>
                  <a:pt x="164211" y="134620"/>
                </a:lnTo>
                <a:lnTo>
                  <a:pt x="171056" y="138430"/>
                </a:lnTo>
                <a:lnTo>
                  <a:pt x="178142" y="142240"/>
                </a:lnTo>
                <a:lnTo>
                  <a:pt x="178142" y="116801"/>
                </a:lnTo>
                <a:lnTo>
                  <a:pt x="174091" y="114300"/>
                </a:lnTo>
                <a:lnTo>
                  <a:pt x="168160" y="110490"/>
                </a:lnTo>
                <a:lnTo>
                  <a:pt x="177698" y="102870"/>
                </a:lnTo>
                <a:lnTo>
                  <a:pt x="187426" y="95250"/>
                </a:lnTo>
                <a:lnTo>
                  <a:pt x="197294" y="87630"/>
                </a:lnTo>
                <a:lnTo>
                  <a:pt x="207289" y="81280"/>
                </a:lnTo>
                <a:lnTo>
                  <a:pt x="210794" y="86360"/>
                </a:lnTo>
                <a:lnTo>
                  <a:pt x="215328" y="92710"/>
                </a:lnTo>
                <a:lnTo>
                  <a:pt x="221246" y="96520"/>
                </a:lnTo>
                <a:lnTo>
                  <a:pt x="221246" y="45961"/>
                </a:lnTo>
                <a:lnTo>
                  <a:pt x="187413" y="67310"/>
                </a:lnTo>
                <a:lnTo>
                  <a:pt x="151942" y="95250"/>
                </a:lnTo>
                <a:lnTo>
                  <a:pt x="118110" y="127000"/>
                </a:lnTo>
                <a:lnTo>
                  <a:pt x="86817" y="162560"/>
                </a:lnTo>
                <a:lnTo>
                  <a:pt x="58966" y="201930"/>
                </a:lnTo>
                <a:lnTo>
                  <a:pt x="35458" y="246380"/>
                </a:lnTo>
                <a:lnTo>
                  <a:pt x="17183" y="293370"/>
                </a:lnTo>
                <a:lnTo>
                  <a:pt x="5067" y="344170"/>
                </a:lnTo>
                <a:lnTo>
                  <a:pt x="0" y="398780"/>
                </a:lnTo>
                <a:lnTo>
                  <a:pt x="2895" y="454660"/>
                </a:lnTo>
                <a:lnTo>
                  <a:pt x="13423" y="508000"/>
                </a:lnTo>
                <a:lnTo>
                  <a:pt x="30505" y="557530"/>
                </a:lnTo>
                <a:lnTo>
                  <a:pt x="53035" y="603250"/>
                </a:lnTo>
                <a:lnTo>
                  <a:pt x="79895" y="643890"/>
                </a:lnTo>
                <a:lnTo>
                  <a:pt x="110007" y="681990"/>
                </a:lnTo>
                <a:lnTo>
                  <a:pt x="142278" y="713740"/>
                </a:lnTo>
                <a:lnTo>
                  <a:pt x="175577" y="741680"/>
                </a:lnTo>
                <a:lnTo>
                  <a:pt x="208838" y="764540"/>
                </a:lnTo>
                <a:lnTo>
                  <a:pt x="270814" y="792480"/>
                </a:lnTo>
                <a:lnTo>
                  <a:pt x="271335" y="792480"/>
                </a:lnTo>
                <a:lnTo>
                  <a:pt x="280123" y="795020"/>
                </a:lnTo>
                <a:lnTo>
                  <a:pt x="284302" y="796290"/>
                </a:lnTo>
                <a:lnTo>
                  <a:pt x="307797" y="800100"/>
                </a:lnTo>
                <a:lnTo>
                  <a:pt x="331279" y="802640"/>
                </a:lnTo>
                <a:lnTo>
                  <a:pt x="353644" y="803910"/>
                </a:lnTo>
                <a:lnTo>
                  <a:pt x="418998" y="803910"/>
                </a:lnTo>
                <a:lnTo>
                  <a:pt x="426504" y="802640"/>
                </a:lnTo>
                <a:lnTo>
                  <a:pt x="433832" y="802640"/>
                </a:lnTo>
                <a:lnTo>
                  <a:pt x="440956" y="801370"/>
                </a:lnTo>
                <a:lnTo>
                  <a:pt x="473240" y="798830"/>
                </a:lnTo>
                <a:lnTo>
                  <a:pt x="489051" y="796290"/>
                </a:lnTo>
                <a:lnTo>
                  <a:pt x="504621" y="792480"/>
                </a:lnTo>
                <a:lnTo>
                  <a:pt x="511314" y="789940"/>
                </a:lnTo>
                <a:lnTo>
                  <a:pt x="516369" y="788670"/>
                </a:lnTo>
                <a:lnTo>
                  <a:pt x="579716" y="760730"/>
                </a:lnTo>
                <a:lnTo>
                  <a:pt x="619036" y="735330"/>
                </a:lnTo>
                <a:lnTo>
                  <a:pt x="654875" y="702310"/>
                </a:lnTo>
                <a:lnTo>
                  <a:pt x="686777" y="665480"/>
                </a:lnTo>
                <a:lnTo>
                  <a:pt x="714286" y="624840"/>
                </a:lnTo>
                <a:lnTo>
                  <a:pt x="736942" y="579120"/>
                </a:lnTo>
                <a:lnTo>
                  <a:pt x="754291" y="529590"/>
                </a:lnTo>
                <a:lnTo>
                  <a:pt x="765873" y="477520"/>
                </a:lnTo>
                <a:lnTo>
                  <a:pt x="771550" y="429260"/>
                </a:lnTo>
                <a:lnTo>
                  <a:pt x="772134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2E7C2D41-A2D5-6447-F16B-FBCB8E33317C}"/>
              </a:ext>
            </a:extLst>
          </p:cNvPr>
          <p:cNvSpPr txBox="1"/>
          <p:nvPr userDrawn="1"/>
        </p:nvSpPr>
        <p:spPr>
          <a:xfrm>
            <a:off x="4973750" y="2953504"/>
            <a:ext cx="445770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”Varje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satsad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på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evidens- </a:t>
            </a:r>
            <a:r>
              <a:rPr sz="2000" b="1" dirty="0">
                <a:latin typeface="Arial"/>
                <a:cs typeface="Arial"/>
              </a:rPr>
              <a:t>baserad </a:t>
            </a:r>
            <a:r>
              <a:rPr sz="2000" b="1" spc="-10" dirty="0">
                <a:latin typeface="Arial"/>
                <a:cs typeface="Arial"/>
              </a:rPr>
              <a:t>föräldraskapsstödsprogram </a:t>
            </a:r>
            <a:r>
              <a:rPr sz="2000" b="1" dirty="0">
                <a:latin typeface="Arial"/>
                <a:cs typeface="Arial"/>
              </a:rPr>
              <a:t>kan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kronor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tillbaka.”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300" b="1" dirty="0">
                <a:latin typeface="Arial"/>
                <a:cs typeface="Arial"/>
              </a:rPr>
              <a:t>Myndighet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för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familjerätt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och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föräldraskapsstöd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51F4B816-695E-3840-E9BB-F5AAA8833C79}"/>
              </a:ext>
            </a:extLst>
          </p:cNvPr>
          <p:cNvSpPr txBox="1"/>
          <p:nvPr userDrawn="1"/>
        </p:nvSpPr>
        <p:spPr>
          <a:xfrm>
            <a:off x="385507" y="7199578"/>
            <a:ext cx="259715" cy="36468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Investeringar</a:t>
            </a:r>
            <a:r>
              <a:rPr sz="1650" b="1" spc="-7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</a:t>
            </a:r>
            <a:r>
              <a:rPr sz="1650" b="1" spc="-6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humankapital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4914AE-EA66-11D4-0E27-E0941EC340D2}"/>
              </a:ext>
            </a:extLst>
          </p:cNvPr>
          <p:cNvSpPr/>
          <p:nvPr userDrawn="1"/>
        </p:nvSpPr>
        <p:spPr>
          <a:xfrm rot="8665376">
            <a:off x="-2336629" y="-7250676"/>
            <a:ext cx="21698282" cy="14667954"/>
          </a:xfrm>
          <a:prstGeom prst="arc">
            <a:avLst>
              <a:gd name="adj1" fmla="val 14189011"/>
              <a:gd name="adj2" fmla="val 196177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F9F93-BC0E-2FE0-F817-F2A68A350F95}"/>
              </a:ext>
            </a:extLst>
          </p:cNvPr>
          <p:cNvSpPr txBox="1"/>
          <p:nvPr userDrawn="1"/>
        </p:nvSpPr>
        <p:spPr>
          <a:xfrm>
            <a:off x="4857097" y="1594802"/>
            <a:ext cx="65874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450" b="1" dirty="0"/>
              <a:t>Ju tidigare investeringen görs, </a:t>
            </a:r>
          </a:p>
          <a:p>
            <a:r>
              <a:rPr lang="en-GB" sz="3450" b="1" dirty="0"/>
              <a:t>d</a:t>
            </a:r>
            <a:r>
              <a:rPr lang="en-SE" sz="3450" b="1" dirty="0"/>
              <a:t>esto större blir avkastningen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FCC4251-F8DF-B2F9-D240-02A714AD1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7FB830-BB33-343C-75DA-4534B5FAB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408AFE-32CD-AE76-0032-03C149CA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66D91A-BB6E-95D3-EED4-14D9CD08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AF0927-CDE2-5874-0AA4-EAE882AF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32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artoon of a car on fire&#10;&#10;Description automatically generated">
            <a:extLst>
              <a:ext uri="{FF2B5EF4-FFF2-40B4-BE49-F238E27FC236}">
                <a16:creationId xmlns:a16="http://schemas.microsoft.com/office/drawing/2014/main" id="{F28EB22F-EEA0-47B8-D49D-524A89120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37" name="textruta 11">
            <a:extLst>
              <a:ext uri="{FF2B5EF4-FFF2-40B4-BE49-F238E27FC236}">
                <a16:creationId xmlns:a16="http://schemas.microsoft.com/office/drawing/2014/main" id="{A1C2B673-3817-44D3-EF92-8D317AD2F04F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38" name="object 6">
            <a:extLst>
              <a:ext uri="{FF2B5EF4-FFF2-40B4-BE49-F238E27FC236}">
                <a16:creationId xmlns:a16="http://schemas.microsoft.com/office/drawing/2014/main" id="{B5628403-C54A-E209-6AB5-556723ABBD8A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E1E9B12-A81F-6A4F-04C8-88CA1E0C0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905B4334-C29D-A06A-652C-27D81AA3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pink and black timeline&#10;&#10;Description automatically generated with medium confidence">
            <a:extLst>
              <a:ext uri="{FF2B5EF4-FFF2-40B4-BE49-F238E27FC236}">
                <a16:creationId xmlns:a16="http://schemas.microsoft.com/office/drawing/2014/main" id="{0B3248F9-5816-95C6-43F9-C609352E5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98" y="-1"/>
            <a:ext cx="20189998" cy="11356871"/>
          </a:xfrm>
          <a:prstGeom prst="rect">
            <a:avLst/>
          </a:prstGeom>
        </p:spPr>
      </p:pic>
      <p:sp>
        <p:nvSpPr>
          <p:cNvPr id="46" name="textruta 11">
            <a:extLst>
              <a:ext uri="{FF2B5EF4-FFF2-40B4-BE49-F238E27FC236}">
                <a16:creationId xmlns:a16="http://schemas.microsoft.com/office/drawing/2014/main" id="{42975993-BCDF-60D6-79E5-5A2D5EC757EB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50" name="object 6">
            <a:extLst>
              <a:ext uri="{FF2B5EF4-FFF2-40B4-BE49-F238E27FC236}">
                <a16:creationId xmlns:a16="http://schemas.microsoft.com/office/drawing/2014/main" id="{F83E0FFE-3034-97E5-07E8-AC268B37C0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C4734B50-C47A-1168-5557-A010118FA6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90AA9DA0-288C-90A6-3098-CE79370D99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1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ruta 11">
            <a:extLst>
              <a:ext uri="{FF2B5EF4-FFF2-40B4-BE49-F238E27FC236}">
                <a16:creationId xmlns:a16="http://schemas.microsoft.com/office/drawing/2014/main" id="{4EC05B6A-2062-F782-53A8-76A39C3B6529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pic>
        <p:nvPicPr>
          <p:cNvPr id="70" name="Picture 69" descr="A close-up of a timeline&#10;&#10;Description automatically generated">
            <a:extLst>
              <a:ext uri="{FF2B5EF4-FFF2-40B4-BE49-F238E27FC236}">
                <a16:creationId xmlns:a16="http://schemas.microsoft.com/office/drawing/2014/main" id="{F83C8C4F-89BC-84C7-6571-0F323F253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71" name="textruta 11">
            <a:extLst>
              <a:ext uri="{FF2B5EF4-FFF2-40B4-BE49-F238E27FC236}">
                <a16:creationId xmlns:a16="http://schemas.microsoft.com/office/drawing/2014/main" id="{344F2E28-54E4-D7E3-1191-2F479DF030E1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2" name="object 6">
            <a:extLst>
              <a:ext uri="{FF2B5EF4-FFF2-40B4-BE49-F238E27FC236}">
                <a16:creationId xmlns:a16="http://schemas.microsoft.com/office/drawing/2014/main" id="{A0BBDB3F-1ED3-57AE-01B9-7922A1BB8DCF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3" name="object 7">
              <a:extLst>
                <a:ext uri="{FF2B5EF4-FFF2-40B4-BE49-F238E27FC236}">
                  <a16:creationId xmlns:a16="http://schemas.microsoft.com/office/drawing/2014/main" id="{F6195E4E-6D4B-7614-D954-B8C0B97F02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74" name="object 8">
              <a:extLst>
                <a:ext uri="{FF2B5EF4-FFF2-40B4-BE49-F238E27FC236}">
                  <a16:creationId xmlns:a16="http://schemas.microsoft.com/office/drawing/2014/main" id="{2977D288-E81A-1ABE-A3A2-9102D6C26E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uilding with a clock on it and a couple of people standing next to it&#10;&#10;Description automatically generated">
            <a:extLst>
              <a:ext uri="{FF2B5EF4-FFF2-40B4-BE49-F238E27FC236}">
                <a16:creationId xmlns:a16="http://schemas.microsoft.com/office/drawing/2014/main" id="{CD0C97D9-6D28-704F-7E8E-6DEA62E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262850" cy="11397851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4E0888E5-A22E-421E-0914-AC94ABD15A8A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B21DC3E-8A2E-5D4F-65A6-F7CF76045266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F959F3-1CD5-C07D-668E-6A2E5A3337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11D3608-F271-0776-FF51-ED90EBCF3C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0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D96E78B-B45B-00B2-A720-7D7011F56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4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3B7C73D8-F588-7CFB-2A38-59E85F681077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8F0DB73-7DD4-BFFB-0B0B-0D021A5176F0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A416080-12BE-F5CC-884A-386D8A47FC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2C327D-42D5-3C86-381C-761CB8C3E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6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3370-7675-0B0B-1448-0C1A70F6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4" name="Picture 3" descr="A iceberg in the water&#10;&#10;Description automatically generated">
            <a:extLst>
              <a:ext uri="{FF2B5EF4-FFF2-40B4-BE49-F238E27FC236}">
                <a16:creationId xmlns:a16="http://schemas.microsoft.com/office/drawing/2014/main" id="{BA42CBCC-22CE-D3A3-932F-999EE072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-36998"/>
            <a:ext cx="20262850" cy="11397851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21F7EAC-F1EF-D653-BEC6-22B62CADC2F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67EF685-3BF4-39C7-7D7C-010682177851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525A78B-4CB6-8631-2C30-6D9C44673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478B616-466E-5C64-7FC9-6156B0A35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6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1">
            <a:extLst>
              <a:ext uri="{FF2B5EF4-FFF2-40B4-BE49-F238E27FC236}">
                <a16:creationId xmlns:a16="http://schemas.microsoft.com/office/drawing/2014/main" id="{0C5E31F8-D93E-B89B-D2A7-3F73D59DC572}"/>
              </a:ext>
            </a:extLst>
          </p:cNvPr>
          <p:cNvSpPr txBox="1"/>
          <p:nvPr userDrawn="1"/>
        </p:nvSpPr>
        <p:spPr>
          <a:xfrm>
            <a:off x="452175" y="469974"/>
            <a:ext cx="665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0D2F62F1-AACE-B266-8D76-0CFE21AB1352}"/>
              </a:ext>
            </a:extLst>
          </p:cNvPr>
          <p:cNvGrpSpPr/>
          <p:nvPr userDrawn="1"/>
        </p:nvGrpSpPr>
        <p:grpSpPr>
          <a:xfrm>
            <a:off x="18434050" y="405221"/>
            <a:ext cx="1217930" cy="1015983"/>
            <a:chOff x="1177356" y="5758159"/>
            <a:chExt cx="1979930" cy="165163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AEB6030-1F5C-6975-F67D-FE8656642A4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22BD9BC-4048-38D0-1862-7A8BB1FA87C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8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512EAFF-3852-3C98-C6F9-F3448945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D1BD0B-AAAE-9919-9C02-FB92A568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7EBEEC-1484-32BD-4259-C50E57C2C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CFDC-6E1F-42C0-8977-AA574F1A8EE4}" type="datetimeFigureOut">
              <a:rPr lang="sv-SE" smtClean="0"/>
              <a:t>2024-07-03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1D7245-2546-ADDE-7625-B76403FB5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54E4FC-6323-FFB8-EE3F-2289FF22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F69DB-C162-4C71-88A3-CE2E1FA86E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30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13D0BFA5-A4DB-3963-E6BE-207B8D2E7301}"/>
              </a:ext>
            </a:extLst>
          </p:cNvPr>
          <p:cNvSpPr/>
          <p:nvPr/>
        </p:nvSpPr>
        <p:spPr>
          <a:xfrm>
            <a:off x="13380699" y="3140075"/>
            <a:ext cx="6102541" cy="7620000"/>
          </a:xfrm>
          <a:prstGeom prst="round1Rect">
            <a:avLst/>
          </a:prstGeom>
          <a:solidFill>
            <a:srgbClr val="F7EFD5"/>
          </a:solidFill>
          <a:ln>
            <a:solidFill>
              <a:srgbClr val="F7E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994E2BD3-9C11-0770-2CF2-7C15923CC934}"/>
              </a:ext>
            </a:extLst>
          </p:cNvPr>
          <p:cNvSpPr/>
          <p:nvPr/>
        </p:nvSpPr>
        <p:spPr>
          <a:xfrm>
            <a:off x="6914776" y="3140075"/>
            <a:ext cx="6102541" cy="7620000"/>
          </a:xfrm>
          <a:prstGeom prst="round1Rect">
            <a:avLst/>
          </a:prstGeom>
          <a:solidFill>
            <a:srgbClr val="F7EFD5"/>
          </a:solidFill>
          <a:ln>
            <a:solidFill>
              <a:srgbClr val="F7E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5EAEAE1F-D68C-2BF7-E60D-BCFA68AF85BC}"/>
              </a:ext>
            </a:extLst>
          </p:cNvPr>
          <p:cNvSpPr/>
          <p:nvPr/>
        </p:nvSpPr>
        <p:spPr>
          <a:xfrm>
            <a:off x="603250" y="3140075"/>
            <a:ext cx="6102541" cy="7620000"/>
          </a:xfrm>
          <a:prstGeom prst="round1Rect">
            <a:avLst/>
          </a:prstGeom>
          <a:solidFill>
            <a:srgbClr val="F7EFD5"/>
          </a:solidFill>
          <a:ln>
            <a:solidFill>
              <a:srgbClr val="F7EF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356878-D89C-3DD6-CA88-1CEC39762E9C}"/>
              </a:ext>
            </a:extLst>
          </p:cNvPr>
          <p:cNvSpPr txBox="1"/>
          <p:nvPr/>
        </p:nvSpPr>
        <p:spPr>
          <a:xfrm>
            <a:off x="738161" y="4207688"/>
            <a:ext cx="567945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materialet så att du känner dig trygg att presentera innehållet. 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Gör en </a:t>
            </a: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tidsplanering och 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gruppindelning </a:t>
            </a: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för workshopen</a:t>
            </a:r>
            <a:b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Lämplig storlek på grupperna är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3-4/grupp så att alla får komma till tals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0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Skriv gärna ut uppgiften på minst ett A3 format så att det finns utrymme att skriva.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Använd ett blädderblock till handlingsplanen.</a:t>
            </a:r>
            <a:endParaRPr kumimoji="0" lang="sv-SE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B5A9A39-E51F-C04C-8916-5277558CCCF4}"/>
              </a:ext>
            </a:extLst>
          </p:cNvPr>
          <p:cNvSpPr txBox="1"/>
          <p:nvPr/>
        </p:nvSpPr>
        <p:spPr>
          <a:xfrm>
            <a:off x="716621" y="1325580"/>
            <a:ext cx="11401995" cy="10066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400" b="1" i="0" u="none" strike="noStrike" kern="0" cap="none" spc="-1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Workshopsinstruktion del 1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6A5DDA2-D675-3E45-00AC-E19D3EFC99CF}"/>
              </a:ext>
            </a:extLst>
          </p:cNvPr>
          <p:cNvSpPr txBox="1"/>
          <p:nvPr/>
        </p:nvSpPr>
        <p:spPr>
          <a:xfrm>
            <a:off x="7195611" y="3929797"/>
            <a:ext cx="5331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bild 3-15  som en introduktion och för att sätta grunden i övningen.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uppgiften, proaktiva formuläret och dela ut arbetsbladet.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Frågorna till övningen finns på bild 16.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541CAF3-A5AF-3E9D-F41E-BD49018FB557}"/>
              </a:ext>
            </a:extLst>
          </p:cNvPr>
          <p:cNvSpPr txBox="1"/>
          <p:nvPr/>
        </p:nvSpPr>
        <p:spPr>
          <a:xfrm>
            <a:off x="13637595" y="4349363"/>
            <a:ext cx="55887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Låt deltagarna redovisa i storgrupp.</a:t>
            </a:r>
            <a:b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Låt deltagarna gemensamt reflektera över resultaten.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över till del 2 i workshopen. </a:t>
            </a:r>
            <a:r>
              <a:rPr lang="sv-SE" sz="2400" i="1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Den kan göra i direkt anslutning del 1 eller vid ett annat tillfälle</a:t>
            </a: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B05A47-F3AA-E969-CED8-5E353DEE7D42}"/>
              </a:ext>
            </a:extLst>
          </p:cNvPr>
          <p:cNvSpPr txBox="1"/>
          <p:nvPr/>
        </p:nvSpPr>
        <p:spPr>
          <a:xfrm>
            <a:off x="1060450" y="3164503"/>
            <a:ext cx="32658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Förberedelse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E7B4BA3-1DE0-952D-2D66-C153972A7846}"/>
              </a:ext>
            </a:extLst>
          </p:cNvPr>
          <p:cNvSpPr txBox="1"/>
          <p:nvPr/>
        </p:nvSpPr>
        <p:spPr>
          <a:xfrm>
            <a:off x="7404596" y="3499352"/>
            <a:ext cx="5331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Genomförande</a:t>
            </a: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A6A9046-8FBC-49F9-0369-B104049F3586}"/>
              </a:ext>
            </a:extLst>
          </p:cNvPr>
          <p:cNvSpPr txBox="1"/>
          <p:nvPr/>
        </p:nvSpPr>
        <p:spPr>
          <a:xfrm>
            <a:off x="13938250" y="3567440"/>
            <a:ext cx="596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Redovisning/återkoppling</a:t>
            </a:r>
            <a:endParaRPr kumimoji="0" lang="sv-SE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9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6868" y="700101"/>
            <a:ext cx="9890760" cy="10231755"/>
            <a:chOff x="5106868" y="700101"/>
            <a:chExt cx="9890760" cy="102317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384" y="700101"/>
              <a:ext cx="9571331" cy="95713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06868" y="959719"/>
              <a:ext cx="9890760" cy="9972040"/>
            </a:xfrm>
            <a:custGeom>
              <a:avLst/>
              <a:gdLst/>
              <a:ahLst/>
              <a:cxnLst/>
              <a:rect l="l" t="t" r="r" b="b"/>
              <a:pathLst>
                <a:path w="9890760" h="9972040">
                  <a:moveTo>
                    <a:pt x="9890369" y="0"/>
                  </a:moveTo>
                  <a:lnTo>
                    <a:pt x="6115698" y="0"/>
                  </a:lnTo>
                  <a:lnTo>
                    <a:pt x="5398223" y="4161768"/>
                  </a:lnTo>
                  <a:lnTo>
                    <a:pt x="4498522" y="4174448"/>
                  </a:lnTo>
                  <a:lnTo>
                    <a:pt x="3773644" y="0"/>
                  </a:lnTo>
                  <a:lnTo>
                    <a:pt x="0" y="0"/>
                  </a:lnTo>
                  <a:lnTo>
                    <a:pt x="0" y="9971884"/>
                  </a:lnTo>
                  <a:lnTo>
                    <a:pt x="9890369" y="9971884"/>
                  </a:lnTo>
                  <a:lnTo>
                    <a:pt x="9890369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77014" y="797773"/>
            <a:ext cx="49022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ANDTS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119" y="2606675"/>
            <a:ext cx="136985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Stödgrupper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0" dirty="0">
                <a:latin typeface="Arial" panose="020B0604020202020204" pitchFamily="34" charset="0"/>
                <a:cs typeface="Arial" panose="020B0604020202020204" pitchFamily="34" charset="0"/>
              </a:rPr>
              <a:t>unga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missbruks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problematik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samt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föräldrar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grupp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enskilt.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7" name="object 17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4749" y="1305994"/>
            <a:ext cx="2995295" cy="2995295"/>
          </a:xfrm>
          <a:custGeom>
            <a:avLst/>
            <a:gdLst/>
            <a:ahLst/>
            <a:cxnLst/>
            <a:rect l="l" t="t" r="r" b="b"/>
            <a:pathLst>
              <a:path w="2995295" h="2995295">
                <a:moveTo>
                  <a:pt x="1497608" y="0"/>
                </a:moveTo>
                <a:lnTo>
                  <a:pt x="1449140" y="769"/>
                </a:lnTo>
                <a:lnTo>
                  <a:pt x="1401055" y="3062"/>
                </a:lnTo>
                <a:lnTo>
                  <a:pt x="1353379" y="6855"/>
                </a:lnTo>
                <a:lnTo>
                  <a:pt x="1306133" y="12125"/>
                </a:lnTo>
                <a:lnTo>
                  <a:pt x="1259342" y="18849"/>
                </a:lnTo>
                <a:lnTo>
                  <a:pt x="1213028" y="27004"/>
                </a:lnTo>
                <a:lnTo>
                  <a:pt x="1167215" y="36565"/>
                </a:lnTo>
                <a:lnTo>
                  <a:pt x="1121926" y="47511"/>
                </a:lnTo>
                <a:lnTo>
                  <a:pt x="1077184" y="59818"/>
                </a:lnTo>
                <a:lnTo>
                  <a:pt x="1033012" y="73462"/>
                </a:lnTo>
                <a:lnTo>
                  <a:pt x="989434" y="88420"/>
                </a:lnTo>
                <a:lnTo>
                  <a:pt x="946474" y="104669"/>
                </a:lnTo>
                <a:lnTo>
                  <a:pt x="904153" y="122186"/>
                </a:lnTo>
                <a:lnTo>
                  <a:pt x="862496" y="140948"/>
                </a:lnTo>
                <a:lnTo>
                  <a:pt x="821525" y="160931"/>
                </a:lnTo>
                <a:lnTo>
                  <a:pt x="781264" y="182112"/>
                </a:lnTo>
                <a:lnTo>
                  <a:pt x="741737" y="204468"/>
                </a:lnTo>
                <a:lnTo>
                  <a:pt x="702966" y="227975"/>
                </a:lnTo>
                <a:lnTo>
                  <a:pt x="664974" y="252611"/>
                </a:lnTo>
                <a:lnTo>
                  <a:pt x="627786" y="278352"/>
                </a:lnTo>
                <a:lnTo>
                  <a:pt x="591423" y="305175"/>
                </a:lnTo>
                <a:lnTo>
                  <a:pt x="555910" y="333056"/>
                </a:lnTo>
                <a:lnTo>
                  <a:pt x="521270" y="361973"/>
                </a:lnTo>
                <a:lnTo>
                  <a:pt x="487525" y="391902"/>
                </a:lnTo>
                <a:lnTo>
                  <a:pt x="454700" y="422819"/>
                </a:lnTo>
                <a:lnTo>
                  <a:pt x="422817" y="454703"/>
                </a:lnTo>
                <a:lnTo>
                  <a:pt x="391900" y="487529"/>
                </a:lnTo>
                <a:lnTo>
                  <a:pt x="361971" y="521273"/>
                </a:lnTo>
                <a:lnTo>
                  <a:pt x="333055" y="555914"/>
                </a:lnTo>
                <a:lnTo>
                  <a:pt x="305173" y="591428"/>
                </a:lnTo>
                <a:lnTo>
                  <a:pt x="278351" y="627790"/>
                </a:lnTo>
                <a:lnTo>
                  <a:pt x="252610" y="664979"/>
                </a:lnTo>
                <a:lnTo>
                  <a:pt x="227975" y="702971"/>
                </a:lnTo>
                <a:lnTo>
                  <a:pt x="204467" y="741743"/>
                </a:lnTo>
                <a:lnTo>
                  <a:pt x="182111" y="781271"/>
                </a:lnTo>
                <a:lnTo>
                  <a:pt x="160930" y="821532"/>
                </a:lnTo>
                <a:lnTo>
                  <a:pt x="140948" y="862504"/>
                </a:lnTo>
                <a:lnTo>
                  <a:pt x="122186" y="904162"/>
                </a:lnTo>
                <a:lnTo>
                  <a:pt x="104669" y="946483"/>
                </a:lnTo>
                <a:lnTo>
                  <a:pt x="88420" y="989445"/>
                </a:lnTo>
                <a:lnTo>
                  <a:pt x="73461" y="1033023"/>
                </a:lnTo>
                <a:lnTo>
                  <a:pt x="59817" y="1077195"/>
                </a:lnTo>
                <a:lnTo>
                  <a:pt x="47511" y="1121938"/>
                </a:lnTo>
                <a:lnTo>
                  <a:pt x="36565" y="1167228"/>
                </a:lnTo>
                <a:lnTo>
                  <a:pt x="27004" y="1213042"/>
                </a:lnTo>
                <a:lnTo>
                  <a:pt x="18849" y="1259357"/>
                </a:lnTo>
                <a:lnTo>
                  <a:pt x="12125" y="1306150"/>
                </a:lnTo>
                <a:lnTo>
                  <a:pt x="6855" y="1353396"/>
                </a:lnTo>
                <a:lnTo>
                  <a:pt x="3062" y="1401074"/>
                </a:lnTo>
                <a:lnTo>
                  <a:pt x="769" y="1449159"/>
                </a:lnTo>
                <a:lnTo>
                  <a:pt x="0" y="1497629"/>
                </a:lnTo>
                <a:lnTo>
                  <a:pt x="769" y="1546096"/>
                </a:lnTo>
                <a:lnTo>
                  <a:pt x="3062" y="1594179"/>
                </a:lnTo>
                <a:lnTo>
                  <a:pt x="6855" y="1641854"/>
                </a:lnTo>
                <a:lnTo>
                  <a:pt x="12125" y="1689098"/>
                </a:lnTo>
                <a:lnTo>
                  <a:pt x="18849" y="1735887"/>
                </a:lnTo>
                <a:lnTo>
                  <a:pt x="27004" y="1782200"/>
                </a:lnTo>
                <a:lnTo>
                  <a:pt x="36565" y="1828012"/>
                </a:lnTo>
                <a:lnTo>
                  <a:pt x="47511" y="1873299"/>
                </a:lnTo>
                <a:lnTo>
                  <a:pt x="59817" y="1918040"/>
                </a:lnTo>
                <a:lnTo>
                  <a:pt x="73461" y="1962210"/>
                </a:lnTo>
                <a:lnTo>
                  <a:pt x="88420" y="2005787"/>
                </a:lnTo>
                <a:lnTo>
                  <a:pt x="104669" y="2048747"/>
                </a:lnTo>
                <a:lnTo>
                  <a:pt x="122186" y="2091066"/>
                </a:lnTo>
                <a:lnTo>
                  <a:pt x="140948" y="2132723"/>
                </a:lnTo>
                <a:lnTo>
                  <a:pt x="160930" y="2173692"/>
                </a:lnTo>
                <a:lnTo>
                  <a:pt x="182111" y="2213952"/>
                </a:lnTo>
                <a:lnTo>
                  <a:pt x="204467" y="2253479"/>
                </a:lnTo>
                <a:lnTo>
                  <a:pt x="227975" y="2292249"/>
                </a:lnTo>
                <a:lnTo>
                  <a:pt x="252610" y="2330240"/>
                </a:lnTo>
                <a:lnTo>
                  <a:pt x="278351" y="2367428"/>
                </a:lnTo>
                <a:lnTo>
                  <a:pt x="305173" y="2403789"/>
                </a:lnTo>
                <a:lnTo>
                  <a:pt x="333055" y="2439302"/>
                </a:lnTo>
                <a:lnTo>
                  <a:pt x="361971" y="2473941"/>
                </a:lnTo>
                <a:lnTo>
                  <a:pt x="391900" y="2507685"/>
                </a:lnTo>
                <a:lnTo>
                  <a:pt x="422817" y="2540510"/>
                </a:lnTo>
                <a:lnTo>
                  <a:pt x="454700" y="2572393"/>
                </a:lnTo>
                <a:lnTo>
                  <a:pt x="487525" y="2603310"/>
                </a:lnTo>
                <a:lnTo>
                  <a:pt x="521270" y="2633238"/>
                </a:lnTo>
                <a:lnTo>
                  <a:pt x="555910" y="2662154"/>
                </a:lnTo>
                <a:lnTo>
                  <a:pt x="591423" y="2690035"/>
                </a:lnTo>
                <a:lnTo>
                  <a:pt x="627786" y="2716857"/>
                </a:lnTo>
                <a:lnTo>
                  <a:pt x="664974" y="2742598"/>
                </a:lnTo>
                <a:lnTo>
                  <a:pt x="702966" y="2767233"/>
                </a:lnTo>
                <a:lnTo>
                  <a:pt x="741737" y="2790740"/>
                </a:lnTo>
                <a:lnTo>
                  <a:pt x="781264" y="2813096"/>
                </a:lnTo>
                <a:lnTo>
                  <a:pt x="821525" y="2834277"/>
                </a:lnTo>
                <a:lnTo>
                  <a:pt x="862496" y="2854259"/>
                </a:lnTo>
                <a:lnTo>
                  <a:pt x="904153" y="2873021"/>
                </a:lnTo>
                <a:lnTo>
                  <a:pt x="946474" y="2890538"/>
                </a:lnTo>
                <a:lnTo>
                  <a:pt x="989434" y="2906787"/>
                </a:lnTo>
                <a:lnTo>
                  <a:pt x="1033012" y="2921745"/>
                </a:lnTo>
                <a:lnTo>
                  <a:pt x="1077184" y="2935389"/>
                </a:lnTo>
                <a:lnTo>
                  <a:pt x="1121926" y="2947695"/>
                </a:lnTo>
                <a:lnTo>
                  <a:pt x="1167215" y="2958641"/>
                </a:lnTo>
                <a:lnTo>
                  <a:pt x="1213028" y="2968203"/>
                </a:lnTo>
                <a:lnTo>
                  <a:pt x="1259342" y="2976357"/>
                </a:lnTo>
                <a:lnTo>
                  <a:pt x="1306133" y="2983081"/>
                </a:lnTo>
                <a:lnTo>
                  <a:pt x="1353379" y="2988351"/>
                </a:lnTo>
                <a:lnTo>
                  <a:pt x="1401055" y="2992144"/>
                </a:lnTo>
                <a:lnTo>
                  <a:pt x="1449140" y="2994437"/>
                </a:lnTo>
                <a:lnTo>
                  <a:pt x="1497608" y="2995207"/>
                </a:lnTo>
                <a:lnTo>
                  <a:pt x="1546077" y="2994437"/>
                </a:lnTo>
                <a:lnTo>
                  <a:pt x="1594161" y="2992144"/>
                </a:lnTo>
                <a:lnTo>
                  <a:pt x="1641838" y="2988351"/>
                </a:lnTo>
                <a:lnTo>
                  <a:pt x="1689084" y="2983081"/>
                </a:lnTo>
                <a:lnTo>
                  <a:pt x="1735875" y="2976357"/>
                </a:lnTo>
                <a:lnTo>
                  <a:pt x="1782189" y="2968203"/>
                </a:lnTo>
                <a:lnTo>
                  <a:pt x="1828002" y="2958641"/>
                </a:lnTo>
                <a:lnTo>
                  <a:pt x="1873291" y="2947695"/>
                </a:lnTo>
                <a:lnTo>
                  <a:pt x="1918033" y="2935389"/>
                </a:lnTo>
                <a:lnTo>
                  <a:pt x="1962204" y="2921745"/>
                </a:lnTo>
                <a:lnTo>
                  <a:pt x="2005782" y="2906787"/>
                </a:lnTo>
                <a:lnTo>
                  <a:pt x="2048743" y="2890538"/>
                </a:lnTo>
                <a:lnTo>
                  <a:pt x="2091064" y="2873021"/>
                </a:lnTo>
                <a:lnTo>
                  <a:pt x="2132721" y="2854259"/>
                </a:lnTo>
                <a:lnTo>
                  <a:pt x="2173692" y="2834277"/>
                </a:lnTo>
                <a:lnTo>
                  <a:pt x="2213952" y="2813096"/>
                </a:lnTo>
                <a:lnTo>
                  <a:pt x="2253480" y="2790740"/>
                </a:lnTo>
                <a:lnTo>
                  <a:pt x="2292251" y="2767233"/>
                </a:lnTo>
                <a:lnTo>
                  <a:pt x="2330242" y="2742598"/>
                </a:lnTo>
                <a:lnTo>
                  <a:pt x="2367431" y="2716857"/>
                </a:lnTo>
                <a:lnTo>
                  <a:pt x="2403793" y="2690035"/>
                </a:lnTo>
                <a:lnTo>
                  <a:pt x="2439306" y="2662154"/>
                </a:lnTo>
                <a:lnTo>
                  <a:pt x="2473947" y="2633238"/>
                </a:lnTo>
                <a:lnTo>
                  <a:pt x="2507691" y="2603310"/>
                </a:lnTo>
                <a:lnTo>
                  <a:pt x="2540517" y="2572393"/>
                </a:lnTo>
                <a:lnTo>
                  <a:pt x="2572400" y="2540510"/>
                </a:lnTo>
                <a:lnTo>
                  <a:pt x="2603317" y="2507685"/>
                </a:lnTo>
                <a:lnTo>
                  <a:pt x="2633246" y="2473941"/>
                </a:lnTo>
                <a:lnTo>
                  <a:pt x="2662162" y="2439302"/>
                </a:lnTo>
                <a:lnTo>
                  <a:pt x="2690043" y="2403789"/>
                </a:lnTo>
                <a:lnTo>
                  <a:pt x="2716866" y="2367428"/>
                </a:lnTo>
                <a:lnTo>
                  <a:pt x="2742607" y="2330240"/>
                </a:lnTo>
                <a:lnTo>
                  <a:pt x="2767242" y="2292249"/>
                </a:lnTo>
                <a:lnTo>
                  <a:pt x="2790750" y="2253479"/>
                </a:lnTo>
                <a:lnTo>
                  <a:pt x="2813105" y="2213952"/>
                </a:lnTo>
                <a:lnTo>
                  <a:pt x="2834286" y="2173692"/>
                </a:lnTo>
                <a:lnTo>
                  <a:pt x="2854269" y="2132723"/>
                </a:lnTo>
                <a:lnTo>
                  <a:pt x="2873031" y="2091066"/>
                </a:lnTo>
                <a:lnTo>
                  <a:pt x="2890548" y="2048747"/>
                </a:lnTo>
                <a:lnTo>
                  <a:pt x="2906797" y="2005787"/>
                </a:lnTo>
                <a:lnTo>
                  <a:pt x="2921755" y="1962210"/>
                </a:lnTo>
                <a:lnTo>
                  <a:pt x="2935399" y="1918040"/>
                </a:lnTo>
                <a:lnTo>
                  <a:pt x="2947706" y="1873299"/>
                </a:lnTo>
                <a:lnTo>
                  <a:pt x="2958651" y="1828012"/>
                </a:lnTo>
                <a:lnTo>
                  <a:pt x="2968213" y="1782200"/>
                </a:lnTo>
                <a:lnTo>
                  <a:pt x="2976367" y="1735887"/>
                </a:lnTo>
                <a:lnTo>
                  <a:pt x="2983091" y="1689098"/>
                </a:lnTo>
                <a:lnTo>
                  <a:pt x="2988362" y="1641854"/>
                </a:lnTo>
                <a:lnTo>
                  <a:pt x="2992155" y="1594179"/>
                </a:lnTo>
                <a:lnTo>
                  <a:pt x="2994448" y="1546096"/>
                </a:lnTo>
                <a:lnTo>
                  <a:pt x="2995217" y="1497629"/>
                </a:lnTo>
                <a:lnTo>
                  <a:pt x="2994448" y="1449159"/>
                </a:lnTo>
                <a:lnTo>
                  <a:pt x="2992155" y="1401074"/>
                </a:lnTo>
                <a:lnTo>
                  <a:pt x="2988362" y="1353396"/>
                </a:lnTo>
                <a:lnTo>
                  <a:pt x="2983091" y="1306150"/>
                </a:lnTo>
                <a:lnTo>
                  <a:pt x="2976367" y="1259357"/>
                </a:lnTo>
                <a:lnTo>
                  <a:pt x="2968213" y="1213042"/>
                </a:lnTo>
                <a:lnTo>
                  <a:pt x="2958651" y="1167228"/>
                </a:lnTo>
                <a:lnTo>
                  <a:pt x="2947706" y="1121938"/>
                </a:lnTo>
                <a:lnTo>
                  <a:pt x="2935399" y="1077195"/>
                </a:lnTo>
                <a:lnTo>
                  <a:pt x="2921755" y="1033023"/>
                </a:lnTo>
                <a:lnTo>
                  <a:pt x="2906797" y="989445"/>
                </a:lnTo>
                <a:lnTo>
                  <a:pt x="2890548" y="946483"/>
                </a:lnTo>
                <a:lnTo>
                  <a:pt x="2873031" y="904162"/>
                </a:lnTo>
                <a:lnTo>
                  <a:pt x="2854269" y="862504"/>
                </a:lnTo>
                <a:lnTo>
                  <a:pt x="2834286" y="821532"/>
                </a:lnTo>
                <a:lnTo>
                  <a:pt x="2813105" y="781271"/>
                </a:lnTo>
                <a:lnTo>
                  <a:pt x="2790750" y="741743"/>
                </a:lnTo>
                <a:lnTo>
                  <a:pt x="2767242" y="702971"/>
                </a:lnTo>
                <a:lnTo>
                  <a:pt x="2742607" y="664979"/>
                </a:lnTo>
                <a:lnTo>
                  <a:pt x="2716866" y="627790"/>
                </a:lnTo>
                <a:lnTo>
                  <a:pt x="2690043" y="591428"/>
                </a:lnTo>
                <a:lnTo>
                  <a:pt x="2662162" y="555914"/>
                </a:lnTo>
                <a:lnTo>
                  <a:pt x="2633246" y="521273"/>
                </a:lnTo>
                <a:lnTo>
                  <a:pt x="2603317" y="487529"/>
                </a:lnTo>
                <a:lnTo>
                  <a:pt x="2572400" y="454703"/>
                </a:lnTo>
                <a:lnTo>
                  <a:pt x="2540517" y="422819"/>
                </a:lnTo>
                <a:lnTo>
                  <a:pt x="2507691" y="391902"/>
                </a:lnTo>
                <a:lnTo>
                  <a:pt x="2473947" y="361973"/>
                </a:lnTo>
                <a:lnTo>
                  <a:pt x="2439306" y="333056"/>
                </a:lnTo>
                <a:lnTo>
                  <a:pt x="2403793" y="305175"/>
                </a:lnTo>
                <a:lnTo>
                  <a:pt x="2367431" y="278352"/>
                </a:lnTo>
                <a:lnTo>
                  <a:pt x="2330242" y="252611"/>
                </a:lnTo>
                <a:lnTo>
                  <a:pt x="2292251" y="227975"/>
                </a:lnTo>
                <a:lnTo>
                  <a:pt x="2253480" y="204468"/>
                </a:lnTo>
                <a:lnTo>
                  <a:pt x="2213952" y="182112"/>
                </a:lnTo>
                <a:lnTo>
                  <a:pt x="2173692" y="160931"/>
                </a:lnTo>
                <a:lnTo>
                  <a:pt x="2132721" y="140948"/>
                </a:lnTo>
                <a:lnTo>
                  <a:pt x="2091064" y="122186"/>
                </a:lnTo>
                <a:lnTo>
                  <a:pt x="2048743" y="104669"/>
                </a:lnTo>
                <a:lnTo>
                  <a:pt x="2005782" y="88420"/>
                </a:lnTo>
                <a:lnTo>
                  <a:pt x="1962204" y="73462"/>
                </a:lnTo>
                <a:lnTo>
                  <a:pt x="1918033" y="59818"/>
                </a:lnTo>
                <a:lnTo>
                  <a:pt x="1873291" y="47511"/>
                </a:lnTo>
                <a:lnTo>
                  <a:pt x="1828002" y="36565"/>
                </a:lnTo>
                <a:lnTo>
                  <a:pt x="1782189" y="27004"/>
                </a:lnTo>
                <a:lnTo>
                  <a:pt x="1735875" y="18849"/>
                </a:lnTo>
                <a:lnTo>
                  <a:pt x="1689084" y="12125"/>
                </a:lnTo>
                <a:lnTo>
                  <a:pt x="1641838" y="6855"/>
                </a:lnTo>
                <a:lnTo>
                  <a:pt x="1594161" y="3062"/>
                </a:lnTo>
                <a:lnTo>
                  <a:pt x="1546077" y="769"/>
                </a:lnTo>
                <a:lnTo>
                  <a:pt x="14976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7788" y="4436673"/>
            <a:ext cx="2435860" cy="2435225"/>
          </a:xfrm>
          <a:custGeom>
            <a:avLst/>
            <a:gdLst/>
            <a:ahLst/>
            <a:cxnLst/>
            <a:rect l="l" t="t" r="r" b="b"/>
            <a:pathLst>
              <a:path w="2435860" h="2435225">
                <a:moveTo>
                  <a:pt x="1217617" y="0"/>
                </a:moveTo>
                <a:lnTo>
                  <a:pt x="1169805" y="921"/>
                </a:lnTo>
                <a:lnTo>
                  <a:pt x="1122461" y="3663"/>
                </a:lnTo>
                <a:lnTo>
                  <a:pt x="1075617" y="8191"/>
                </a:lnTo>
                <a:lnTo>
                  <a:pt x="1029308" y="14472"/>
                </a:lnTo>
                <a:lnTo>
                  <a:pt x="983567" y="22472"/>
                </a:lnTo>
                <a:lnTo>
                  <a:pt x="938428" y="32157"/>
                </a:lnTo>
                <a:lnTo>
                  <a:pt x="893926" y="43493"/>
                </a:lnTo>
                <a:lnTo>
                  <a:pt x="850093" y="56447"/>
                </a:lnTo>
                <a:lnTo>
                  <a:pt x="806965" y="70984"/>
                </a:lnTo>
                <a:lnTo>
                  <a:pt x="764574" y="87070"/>
                </a:lnTo>
                <a:lnTo>
                  <a:pt x="722954" y="104673"/>
                </a:lnTo>
                <a:lnTo>
                  <a:pt x="682140" y="123757"/>
                </a:lnTo>
                <a:lnTo>
                  <a:pt x="642164" y="144290"/>
                </a:lnTo>
                <a:lnTo>
                  <a:pt x="603062" y="166237"/>
                </a:lnTo>
                <a:lnTo>
                  <a:pt x="564867" y="189565"/>
                </a:lnTo>
                <a:lnTo>
                  <a:pt x="527612" y="214239"/>
                </a:lnTo>
                <a:lnTo>
                  <a:pt x="491331" y="240226"/>
                </a:lnTo>
                <a:lnTo>
                  <a:pt x="456059" y="267492"/>
                </a:lnTo>
                <a:lnTo>
                  <a:pt x="421829" y="296003"/>
                </a:lnTo>
                <a:lnTo>
                  <a:pt x="388675" y="325726"/>
                </a:lnTo>
                <a:lnTo>
                  <a:pt x="356631" y="356626"/>
                </a:lnTo>
                <a:lnTo>
                  <a:pt x="325731" y="388670"/>
                </a:lnTo>
                <a:lnTo>
                  <a:pt x="296008" y="421823"/>
                </a:lnTo>
                <a:lnTo>
                  <a:pt x="267496" y="456053"/>
                </a:lnTo>
                <a:lnTo>
                  <a:pt x="240230" y="491325"/>
                </a:lnTo>
                <a:lnTo>
                  <a:pt x="214242" y="527605"/>
                </a:lnTo>
                <a:lnTo>
                  <a:pt x="189568" y="564859"/>
                </a:lnTo>
                <a:lnTo>
                  <a:pt x="166240" y="603054"/>
                </a:lnTo>
                <a:lnTo>
                  <a:pt x="144293" y="642156"/>
                </a:lnTo>
                <a:lnTo>
                  <a:pt x="123760" y="682131"/>
                </a:lnTo>
                <a:lnTo>
                  <a:pt x="104675" y="722945"/>
                </a:lnTo>
                <a:lnTo>
                  <a:pt x="87072" y="764565"/>
                </a:lnTo>
                <a:lnTo>
                  <a:pt x="70985" y="806955"/>
                </a:lnTo>
                <a:lnTo>
                  <a:pt x="56448" y="850084"/>
                </a:lnTo>
                <a:lnTo>
                  <a:pt x="43494" y="893916"/>
                </a:lnTo>
                <a:lnTo>
                  <a:pt x="32158" y="938418"/>
                </a:lnTo>
                <a:lnTo>
                  <a:pt x="22473" y="983557"/>
                </a:lnTo>
                <a:lnTo>
                  <a:pt x="14472" y="1029297"/>
                </a:lnTo>
                <a:lnTo>
                  <a:pt x="8191" y="1075607"/>
                </a:lnTo>
                <a:lnTo>
                  <a:pt x="3663" y="1122450"/>
                </a:lnTo>
                <a:lnTo>
                  <a:pt x="921" y="1169795"/>
                </a:lnTo>
                <a:lnTo>
                  <a:pt x="0" y="1217606"/>
                </a:lnTo>
                <a:lnTo>
                  <a:pt x="921" y="1265417"/>
                </a:lnTo>
                <a:lnTo>
                  <a:pt x="3663" y="1312761"/>
                </a:lnTo>
                <a:lnTo>
                  <a:pt x="8191" y="1359604"/>
                </a:lnTo>
                <a:lnTo>
                  <a:pt x="14472" y="1405913"/>
                </a:lnTo>
                <a:lnTo>
                  <a:pt x="22473" y="1451653"/>
                </a:lnTo>
                <a:lnTo>
                  <a:pt x="32158" y="1496791"/>
                </a:lnTo>
                <a:lnTo>
                  <a:pt x="43494" y="1541293"/>
                </a:lnTo>
                <a:lnTo>
                  <a:pt x="56448" y="1585125"/>
                </a:lnTo>
                <a:lnTo>
                  <a:pt x="70985" y="1628253"/>
                </a:lnTo>
                <a:lnTo>
                  <a:pt x="87072" y="1670644"/>
                </a:lnTo>
                <a:lnTo>
                  <a:pt x="104675" y="1712263"/>
                </a:lnTo>
                <a:lnTo>
                  <a:pt x="123760" y="1753077"/>
                </a:lnTo>
                <a:lnTo>
                  <a:pt x="144293" y="1793052"/>
                </a:lnTo>
                <a:lnTo>
                  <a:pt x="166240" y="1832154"/>
                </a:lnTo>
                <a:lnTo>
                  <a:pt x="189568" y="1870349"/>
                </a:lnTo>
                <a:lnTo>
                  <a:pt x="214242" y="1907604"/>
                </a:lnTo>
                <a:lnTo>
                  <a:pt x="240230" y="1943884"/>
                </a:lnTo>
                <a:lnTo>
                  <a:pt x="267496" y="1979156"/>
                </a:lnTo>
                <a:lnTo>
                  <a:pt x="296008" y="2013385"/>
                </a:lnTo>
                <a:lnTo>
                  <a:pt x="325731" y="2046539"/>
                </a:lnTo>
                <a:lnTo>
                  <a:pt x="356631" y="2078583"/>
                </a:lnTo>
                <a:lnTo>
                  <a:pt x="388675" y="2109483"/>
                </a:lnTo>
                <a:lnTo>
                  <a:pt x="421829" y="2139206"/>
                </a:lnTo>
                <a:lnTo>
                  <a:pt x="456059" y="2167717"/>
                </a:lnTo>
                <a:lnTo>
                  <a:pt x="491331" y="2194984"/>
                </a:lnTo>
                <a:lnTo>
                  <a:pt x="527612" y="2220971"/>
                </a:lnTo>
                <a:lnTo>
                  <a:pt x="564867" y="2245645"/>
                </a:lnTo>
                <a:lnTo>
                  <a:pt x="603062" y="2268973"/>
                </a:lnTo>
                <a:lnTo>
                  <a:pt x="642164" y="2290921"/>
                </a:lnTo>
                <a:lnTo>
                  <a:pt x="682140" y="2311454"/>
                </a:lnTo>
                <a:lnTo>
                  <a:pt x="722954" y="2330538"/>
                </a:lnTo>
                <a:lnTo>
                  <a:pt x="764574" y="2348141"/>
                </a:lnTo>
                <a:lnTo>
                  <a:pt x="806965" y="2364228"/>
                </a:lnTo>
                <a:lnTo>
                  <a:pt x="850093" y="2378765"/>
                </a:lnTo>
                <a:lnTo>
                  <a:pt x="893926" y="2391719"/>
                </a:lnTo>
                <a:lnTo>
                  <a:pt x="938428" y="2403055"/>
                </a:lnTo>
                <a:lnTo>
                  <a:pt x="983567" y="2412740"/>
                </a:lnTo>
                <a:lnTo>
                  <a:pt x="1029308" y="2420740"/>
                </a:lnTo>
                <a:lnTo>
                  <a:pt x="1075617" y="2427022"/>
                </a:lnTo>
                <a:lnTo>
                  <a:pt x="1122461" y="2431550"/>
                </a:lnTo>
                <a:lnTo>
                  <a:pt x="1169805" y="2434292"/>
                </a:lnTo>
                <a:lnTo>
                  <a:pt x="1217617" y="2435213"/>
                </a:lnTo>
                <a:lnTo>
                  <a:pt x="1265428" y="2434292"/>
                </a:lnTo>
                <a:lnTo>
                  <a:pt x="1312773" y="2431550"/>
                </a:lnTo>
                <a:lnTo>
                  <a:pt x="1359617" y="2427022"/>
                </a:lnTo>
                <a:lnTo>
                  <a:pt x="1405926" y="2420740"/>
                </a:lnTo>
                <a:lnTo>
                  <a:pt x="1451667" y="2412740"/>
                </a:lnTo>
                <a:lnTo>
                  <a:pt x="1496805" y="2403055"/>
                </a:lnTo>
                <a:lnTo>
                  <a:pt x="1541308" y="2391719"/>
                </a:lnTo>
                <a:lnTo>
                  <a:pt x="1585140" y="2378765"/>
                </a:lnTo>
                <a:lnTo>
                  <a:pt x="1628269" y="2364228"/>
                </a:lnTo>
                <a:lnTo>
                  <a:pt x="1670660" y="2348141"/>
                </a:lnTo>
                <a:lnTo>
                  <a:pt x="1712280" y="2330538"/>
                </a:lnTo>
                <a:lnTo>
                  <a:pt x="1753094" y="2311454"/>
                </a:lnTo>
                <a:lnTo>
                  <a:pt x="1793069" y="2290921"/>
                </a:lnTo>
                <a:lnTo>
                  <a:pt x="1832172" y="2268973"/>
                </a:lnTo>
                <a:lnTo>
                  <a:pt x="1870367" y="2245645"/>
                </a:lnTo>
                <a:lnTo>
                  <a:pt x="1907622" y="2220971"/>
                </a:lnTo>
                <a:lnTo>
                  <a:pt x="1943902" y="2194984"/>
                </a:lnTo>
                <a:lnTo>
                  <a:pt x="1979175" y="2167717"/>
                </a:lnTo>
                <a:lnTo>
                  <a:pt x="2013404" y="2139206"/>
                </a:lnTo>
                <a:lnTo>
                  <a:pt x="2046558" y="2109483"/>
                </a:lnTo>
                <a:lnTo>
                  <a:pt x="2078602" y="2078583"/>
                </a:lnTo>
                <a:lnTo>
                  <a:pt x="2109503" y="2046539"/>
                </a:lnTo>
                <a:lnTo>
                  <a:pt x="2139226" y="2013385"/>
                </a:lnTo>
                <a:lnTo>
                  <a:pt x="2167737" y="1979156"/>
                </a:lnTo>
                <a:lnTo>
                  <a:pt x="2195004" y="1943884"/>
                </a:lnTo>
                <a:lnTo>
                  <a:pt x="2220991" y="1907604"/>
                </a:lnTo>
                <a:lnTo>
                  <a:pt x="2245666" y="1870349"/>
                </a:lnTo>
                <a:lnTo>
                  <a:pt x="2268994" y="1832154"/>
                </a:lnTo>
                <a:lnTo>
                  <a:pt x="2290941" y="1793052"/>
                </a:lnTo>
                <a:lnTo>
                  <a:pt x="2311474" y="1753077"/>
                </a:lnTo>
                <a:lnTo>
                  <a:pt x="2330559" y="1712263"/>
                </a:lnTo>
                <a:lnTo>
                  <a:pt x="2348162" y="1670644"/>
                </a:lnTo>
                <a:lnTo>
                  <a:pt x="2364249" y="1628253"/>
                </a:lnTo>
                <a:lnTo>
                  <a:pt x="2378786" y="1585125"/>
                </a:lnTo>
                <a:lnTo>
                  <a:pt x="2391740" y="1541293"/>
                </a:lnTo>
                <a:lnTo>
                  <a:pt x="2403076" y="1496791"/>
                </a:lnTo>
                <a:lnTo>
                  <a:pt x="2412761" y="1451653"/>
                </a:lnTo>
                <a:lnTo>
                  <a:pt x="2420761" y="1405913"/>
                </a:lnTo>
                <a:lnTo>
                  <a:pt x="2427042" y="1359604"/>
                </a:lnTo>
                <a:lnTo>
                  <a:pt x="2431571" y="1312761"/>
                </a:lnTo>
                <a:lnTo>
                  <a:pt x="2434313" y="1265417"/>
                </a:lnTo>
                <a:lnTo>
                  <a:pt x="2435234" y="1217606"/>
                </a:lnTo>
                <a:lnTo>
                  <a:pt x="2434313" y="1169795"/>
                </a:lnTo>
                <a:lnTo>
                  <a:pt x="2431571" y="1122450"/>
                </a:lnTo>
                <a:lnTo>
                  <a:pt x="2427042" y="1075607"/>
                </a:lnTo>
                <a:lnTo>
                  <a:pt x="2420761" y="1029297"/>
                </a:lnTo>
                <a:lnTo>
                  <a:pt x="2412761" y="983557"/>
                </a:lnTo>
                <a:lnTo>
                  <a:pt x="2403076" y="938418"/>
                </a:lnTo>
                <a:lnTo>
                  <a:pt x="2391740" y="893916"/>
                </a:lnTo>
                <a:lnTo>
                  <a:pt x="2378786" y="850084"/>
                </a:lnTo>
                <a:lnTo>
                  <a:pt x="2364249" y="806955"/>
                </a:lnTo>
                <a:lnTo>
                  <a:pt x="2348162" y="764565"/>
                </a:lnTo>
                <a:lnTo>
                  <a:pt x="2330559" y="722945"/>
                </a:lnTo>
                <a:lnTo>
                  <a:pt x="2311474" y="682131"/>
                </a:lnTo>
                <a:lnTo>
                  <a:pt x="2290941" y="642156"/>
                </a:lnTo>
                <a:lnTo>
                  <a:pt x="2268994" y="603054"/>
                </a:lnTo>
                <a:lnTo>
                  <a:pt x="2245666" y="564859"/>
                </a:lnTo>
                <a:lnTo>
                  <a:pt x="2220991" y="527605"/>
                </a:lnTo>
                <a:lnTo>
                  <a:pt x="2195004" y="491325"/>
                </a:lnTo>
                <a:lnTo>
                  <a:pt x="2167737" y="456053"/>
                </a:lnTo>
                <a:lnTo>
                  <a:pt x="2139226" y="421823"/>
                </a:lnTo>
                <a:lnTo>
                  <a:pt x="2109503" y="388670"/>
                </a:lnTo>
                <a:lnTo>
                  <a:pt x="2078602" y="356626"/>
                </a:lnTo>
                <a:lnTo>
                  <a:pt x="2046558" y="325726"/>
                </a:lnTo>
                <a:lnTo>
                  <a:pt x="2013404" y="296003"/>
                </a:lnTo>
                <a:lnTo>
                  <a:pt x="1979175" y="267492"/>
                </a:lnTo>
                <a:lnTo>
                  <a:pt x="1943902" y="240226"/>
                </a:lnTo>
                <a:lnTo>
                  <a:pt x="1907622" y="214239"/>
                </a:lnTo>
                <a:lnTo>
                  <a:pt x="1870367" y="189565"/>
                </a:lnTo>
                <a:lnTo>
                  <a:pt x="1832172" y="166237"/>
                </a:lnTo>
                <a:lnTo>
                  <a:pt x="1793069" y="144290"/>
                </a:lnTo>
                <a:lnTo>
                  <a:pt x="1753094" y="123757"/>
                </a:lnTo>
                <a:lnTo>
                  <a:pt x="1712280" y="104673"/>
                </a:lnTo>
                <a:lnTo>
                  <a:pt x="1670660" y="87070"/>
                </a:lnTo>
                <a:lnTo>
                  <a:pt x="1628269" y="70984"/>
                </a:lnTo>
                <a:lnTo>
                  <a:pt x="1585140" y="56447"/>
                </a:lnTo>
                <a:lnTo>
                  <a:pt x="1541308" y="43493"/>
                </a:lnTo>
                <a:lnTo>
                  <a:pt x="1496805" y="32157"/>
                </a:lnTo>
                <a:lnTo>
                  <a:pt x="1451667" y="22472"/>
                </a:lnTo>
                <a:lnTo>
                  <a:pt x="1405926" y="14472"/>
                </a:lnTo>
                <a:lnTo>
                  <a:pt x="1359617" y="8191"/>
                </a:lnTo>
                <a:lnTo>
                  <a:pt x="1312773" y="3663"/>
                </a:lnTo>
                <a:lnTo>
                  <a:pt x="1265428" y="921"/>
                </a:lnTo>
                <a:lnTo>
                  <a:pt x="1217617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9" name="object 29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77859" y="2013398"/>
            <a:ext cx="2349500" cy="1736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9420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Årligen skickas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Tonårsparlören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vårdnadshavare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" marR="67945" indent="-635" algn="ctr">
              <a:lnSpc>
                <a:spcPct val="123300"/>
              </a:lnSpc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som fyllt 14 år med syfte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underlätta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samtal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och deras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tonåringar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kring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ämnet.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0775" y="5352463"/>
            <a:ext cx="1469390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52410" y="5552495"/>
            <a:ext cx="1346200" cy="480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23300"/>
              </a:lnSpc>
              <a:spcBef>
                <a:spcPts val="95"/>
              </a:spcBef>
            </a:pP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Cannabisprogram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ungdomar.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51CF2C89-391F-A2FE-0BE2-ACD9D7FADBE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501AC1E4-F028-AE5C-FB7E-678E500F4F25}"/>
              </a:ext>
            </a:extLst>
          </p:cNvPr>
          <p:cNvSpPr txBox="1"/>
          <p:nvPr/>
        </p:nvSpPr>
        <p:spPr>
          <a:xfrm>
            <a:off x="9311540" y="1563002"/>
            <a:ext cx="148101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Stöd till ungdomar (och deras familjer) som använt cannabis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73DE44F8-A79D-1746-1B6A-AFD99FF839F7}"/>
              </a:ext>
            </a:extLst>
          </p:cNvPr>
          <p:cNvSpPr txBox="1"/>
          <p:nvPr/>
        </p:nvSpPr>
        <p:spPr>
          <a:xfrm>
            <a:off x="9367119" y="3787236"/>
            <a:ext cx="1369857" cy="1050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Föreläsning till föräldrar i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en viss årskurs kring ANDTS och vikten av en restriktiv hållning. Utskick av kom-</a:t>
            </a:r>
            <a:r>
              <a:rPr lang="sv-SE" sz="750" dirty="0" err="1">
                <a:latin typeface="Arial" panose="020B0604020202020204" pitchFamily="34" charset="0"/>
                <a:cs typeface="Arial" panose="020B0604020202020204" pitchFamily="34" charset="0"/>
              </a:rPr>
              <a:t>munikationsmaterial</a:t>
            </a: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 till vårdnadshavare med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syfte att underlätta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samtal mellan föräldrar 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och tonåringar. 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">
            <a:extLst>
              <a:ext uri="{FF2B5EF4-FFF2-40B4-BE49-F238E27FC236}">
                <a16:creationId xmlns:a16="http://schemas.microsoft.com/office/drawing/2014/main" id="{4B45CCA4-143B-CE87-5E3C-ADFF981243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767" y="797773"/>
            <a:ext cx="99250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10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97416" y="1378744"/>
            <a:ext cx="16807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Säker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stark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vårdkedja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ohälsa,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olika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huvud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män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arbete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utifrån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barnets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sz="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sammanhang.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4536" y="2563776"/>
            <a:ext cx="16350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Familjebaserade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familjer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förälder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depression,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utbildade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keepers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kan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upptäcka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5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ohälsa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tid.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Mentorskap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b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upplevd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ohälsa.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8706" y="3726330"/>
            <a:ext cx="1226684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Generellt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stöd </a:t>
            </a:r>
            <a:b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föräldrars</a:t>
            </a:r>
            <a: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kunskap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känslo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mässiga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7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kampanjer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psykisk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b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stigma.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bas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erade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coping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strategier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normkritik.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2E5FB181-BCF6-DDF3-ED18-B6D219AD08B3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3">
            <a:extLst>
              <a:ext uri="{FF2B5EF4-FFF2-40B4-BE49-F238E27FC236}">
                <a16:creationId xmlns:a16="http://schemas.microsoft.com/office/drawing/2014/main" id="{F9951EFB-69DB-FE82-2CCE-863D20AEB0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6841" y="797773"/>
            <a:ext cx="3105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2762" y="1505473"/>
            <a:ext cx="9264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 marR="5080" indent="-4191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Krissamtal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upplevt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545" y="2753378"/>
            <a:ext cx="13747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Föräldraskapsstödsprog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ram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bråk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konflikter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6736" y="3800004"/>
            <a:ext cx="1190625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Implementering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vålds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20" dirty="0" err="1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stadieskolor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gymn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asieskolor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Kampanjer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00" spc="-20" dirty="0">
                <a:latin typeface="Arial" panose="020B0604020202020204" pitchFamily="34" charset="0"/>
                <a:cs typeface="Arial" panose="020B0604020202020204" pitchFamily="34" charset="0"/>
              </a:rPr>
              <a:t>unga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inlägg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medier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  <a:t> ett</a:t>
            </a:r>
            <a:b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jämställt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föräldraskap.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/>
                <a:cs typeface="Arial"/>
              </a:rPr>
              <a:t>Indikerade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insatser: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/>
                <a:cs typeface="Arial"/>
              </a:rPr>
              <a:t>Riktade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mot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enskild</a:t>
            </a:r>
            <a:r>
              <a:rPr sz="1050" i="1" spc="-1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individ.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81243" y="1776661"/>
            <a:ext cx="3385820" cy="4574540"/>
            <a:chOff x="1281243" y="1776661"/>
            <a:chExt cx="3385820" cy="4574540"/>
          </a:xfrm>
        </p:grpSpPr>
        <p:sp>
          <p:nvSpPr>
            <p:cNvPr id="34" name="object 34"/>
            <p:cNvSpPr/>
            <p:nvPr/>
          </p:nvSpPr>
          <p:spPr>
            <a:xfrm>
              <a:off x="1281243" y="1776661"/>
              <a:ext cx="2128520" cy="2128520"/>
            </a:xfrm>
            <a:custGeom>
              <a:avLst/>
              <a:gdLst/>
              <a:ahLst/>
              <a:cxnLst/>
              <a:rect l="l" t="t" r="r" b="b"/>
              <a:pathLst>
                <a:path w="2128520" h="2128520">
                  <a:moveTo>
                    <a:pt x="1064208" y="0"/>
                  </a:moveTo>
                  <a:lnTo>
                    <a:pt x="1015494" y="1095"/>
                  </a:lnTo>
                  <a:lnTo>
                    <a:pt x="967342" y="4349"/>
                  </a:lnTo>
                  <a:lnTo>
                    <a:pt x="919800" y="9714"/>
                  </a:lnTo>
                  <a:lnTo>
                    <a:pt x="872914" y="17145"/>
                  </a:lnTo>
                  <a:lnTo>
                    <a:pt x="826730" y="26594"/>
                  </a:lnTo>
                  <a:lnTo>
                    <a:pt x="781297" y="38014"/>
                  </a:lnTo>
                  <a:lnTo>
                    <a:pt x="736661" y="51357"/>
                  </a:lnTo>
                  <a:lnTo>
                    <a:pt x="692869" y="66578"/>
                  </a:lnTo>
                  <a:lnTo>
                    <a:pt x="649968" y="83629"/>
                  </a:lnTo>
                  <a:lnTo>
                    <a:pt x="608004" y="102463"/>
                  </a:lnTo>
                  <a:lnTo>
                    <a:pt x="567026" y="123034"/>
                  </a:lnTo>
                  <a:lnTo>
                    <a:pt x="527079" y="145294"/>
                  </a:lnTo>
                  <a:lnTo>
                    <a:pt x="488211" y="169195"/>
                  </a:lnTo>
                  <a:lnTo>
                    <a:pt x="450469" y="194693"/>
                  </a:lnTo>
                  <a:lnTo>
                    <a:pt x="413899" y="221738"/>
                  </a:lnTo>
                  <a:lnTo>
                    <a:pt x="378550" y="250285"/>
                  </a:lnTo>
                  <a:lnTo>
                    <a:pt x="344466" y="280287"/>
                  </a:lnTo>
                  <a:lnTo>
                    <a:pt x="311697" y="311696"/>
                  </a:lnTo>
                  <a:lnTo>
                    <a:pt x="280288" y="344465"/>
                  </a:lnTo>
                  <a:lnTo>
                    <a:pt x="250286" y="378548"/>
                  </a:lnTo>
                  <a:lnTo>
                    <a:pt x="221739" y="413897"/>
                  </a:lnTo>
                  <a:lnTo>
                    <a:pt x="194693" y="450467"/>
                  </a:lnTo>
                  <a:lnTo>
                    <a:pt x="169196" y="488208"/>
                  </a:lnTo>
                  <a:lnTo>
                    <a:pt x="145294" y="527076"/>
                  </a:lnTo>
                  <a:lnTo>
                    <a:pt x="123034" y="567022"/>
                  </a:lnTo>
                  <a:lnTo>
                    <a:pt x="102464" y="608000"/>
                  </a:lnTo>
                  <a:lnTo>
                    <a:pt x="83629" y="649963"/>
                  </a:lnTo>
                  <a:lnTo>
                    <a:pt x="66578" y="692864"/>
                  </a:lnTo>
                  <a:lnTo>
                    <a:pt x="51357" y="736656"/>
                  </a:lnTo>
                  <a:lnTo>
                    <a:pt x="38014" y="781291"/>
                  </a:lnTo>
                  <a:lnTo>
                    <a:pt x="26594" y="826724"/>
                  </a:lnTo>
                  <a:lnTo>
                    <a:pt x="17145" y="872906"/>
                  </a:lnTo>
                  <a:lnTo>
                    <a:pt x="9714" y="919792"/>
                  </a:lnTo>
                  <a:lnTo>
                    <a:pt x="4349" y="967334"/>
                  </a:lnTo>
                  <a:lnTo>
                    <a:pt x="1095" y="1015484"/>
                  </a:lnTo>
                  <a:lnTo>
                    <a:pt x="0" y="1064197"/>
                  </a:lnTo>
                  <a:lnTo>
                    <a:pt x="1095" y="1112912"/>
                  </a:lnTo>
                  <a:lnTo>
                    <a:pt x="4349" y="1161065"/>
                  </a:lnTo>
                  <a:lnTo>
                    <a:pt x="9714" y="1208608"/>
                  </a:lnTo>
                  <a:lnTo>
                    <a:pt x="17145" y="1255495"/>
                  </a:lnTo>
                  <a:lnTo>
                    <a:pt x="26594" y="1301679"/>
                  </a:lnTo>
                  <a:lnTo>
                    <a:pt x="38014" y="1347113"/>
                  </a:lnTo>
                  <a:lnTo>
                    <a:pt x="51357" y="1391750"/>
                  </a:lnTo>
                  <a:lnTo>
                    <a:pt x="66578" y="1435543"/>
                  </a:lnTo>
                  <a:lnTo>
                    <a:pt x="83629" y="1478445"/>
                  </a:lnTo>
                  <a:lnTo>
                    <a:pt x="102464" y="1520410"/>
                  </a:lnTo>
                  <a:lnTo>
                    <a:pt x="123034" y="1561389"/>
                  </a:lnTo>
                  <a:lnTo>
                    <a:pt x="145294" y="1601336"/>
                  </a:lnTo>
                  <a:lnTo>
                    <a:pt x="169196" y="1640205"/>
                  </a:lnTo>
                  <a:lnTo>
                    <a:pt x="194693" y="1677948"/>
                  </a:lnTo>
                  <a:lnTo>
                    <a:pt x="221739" y="1714518"/>
                  </a:lnTo>
                  <a:lnTo>
                    <a:pt x="250286" y="1749869"/>
                  </a:lnTo>
                  <a:lnTo>
                    <a:pt x="280288" y="1783953"/>
                  </a:lnTo>
                  <a:lnTo>
                    <a:pt x="311697" y="1816723"/>
                  </a:lnTo>
                  <a:lnTo>
                    <a:pt x="344466" y="1848133"/>
                  </a:lnTo>
                  <a:lnTo>
                    <a:pt x="378550" y="1878135"/>
                  </a:lnTo>
                  <a:lnTo>
                    <a:pt x="413899" y="1906683"/>
                  </a:lnTo>
                  <a:lnTo>
                    <a:pt x="450469" y="1933729"/>
                  </a:lnTo>
                  <a:lnTo>
                    <a:pt x="488211" y="1959227"/>
                  </a:lnTo>
                  <a:lnTo>
                    <a:pt x="527079" y="1983129"/>
                  </a:lnTo>
                  <a:lnTo>
                    <a:pt x="567026" y="2005390"/>
                  </a:lnTo>
                  <a:lnTo>
                    <a:pt x="608004" y="2025960"/>
                  </a:lnTo>
                  <a:lnTo>
                    <a:pt x="649968" y="2044795"/>
                  </a:lnTo>
                  <a:lnTo>
                    <a:pt x="692869" y="2061846"/>
                  </a:lnTo>
                  <a:lnTo>
                    <a:pt x="736661" y="2077068"/>
                  </a:lnTo>
                  <a:lnTo>
                    <a:pt x="781297" y="2090412"/>
                  </a:lnTo>
                  <a:lnTo>
                    <a:pt x="826730" y="2101832"/>
                  </a:lnTo>
                  <a:lnTo>
                    <a:pt x="872914" y="2111281"/>
                  </a:lnTo>
                  <a:lnTo>
                    <a:pt x="919800" y="2118712"/>
                  </a:lnTo>
                  <a:lnTo>
                    <a:pt x="967342" y="2124078"/>
                  </a:lnTo>
                  <a:lnTo>
                    <a:pt x="1015494" y="2127332"/>
                  </a:lnTo>
                  <a:lnTo>
                    <a:pt x="1064208" y="2128427"/>
                  </a:lnTo>
                  <a:lnTo>
                    <a:pt x="1112922" y="2127332"/>
                  </a:lnTo>
                  <a:lnTo>
                    <a:pt x="1161073" y="2124078"/>
                  </a:lnTo>
                  <a:lnTo>
                    <a:pt x="1208616" y="2118712"/>
                  </a:lnTo>
                  <a:lnTo>
                    <a:pt x="1255502" y="2111281"/>
                  </a:lnTo>
                  <a:lnTo>
                    <a:pt x="1301685" y="2101832"/>
                  </a:lnTo>
                  <a:lnTo>
                    <a:pt x="1347119" y="2090412"/>
                  </a:lnTo>
                  <a:lnTo>
                    <a:pt x="1391755" y="2077068"/>
                  </a:lnTo>
                  <a:lnTo>
                    <a:pt x="1435547" y="2061846"/>
                  </a:lnTo>
                  <a:lnTo>
                    <a:pt x="1478448" y="2044795"/>
                  </a:lnTo>
                  <a:lnTo>
                    <a:pt x="1520412" y="2025960"/>
                  </a:lnTo>
                  <a:lnTo>
                    <a:pt x="1561390" y="2005390"/>
                  </a:lnTo>
                  <a:lnTo>
                    <a:pt x="1601337" y="1983129"/>
                  </a:lnTo>
                  <a:lnTo>
                    <a:pt x="1640205" y="1959227"/>
                  </a:lnTo>
                  <a:lnTo>
                    <a:pt x="1677947" y="1933729"/>
                  </a:lnTo>
                  <a:lnTo>
                    <a:pt x="1714516" y="1906683"/>
                  </a:lnTo>
                  <a:lnTo>
                    <a:pt x="1749866" y="1878135"/>
                  </a:lnTo>
                  <a:lnTo>
                    <a:pt x="1783949" y="1848133"/>
                  </a:lnTo>
                  <a:lnTo>
                    <a:pt x="1816719" y="1816723"/>
                  </a:lnTo>
                  <a:lnTo>
                    <a:pt x="1848128" y="1783953"/>
                  </a:lnTo>
                  <a:lnTo>
                    <a:pt x="1878130" y="1749869"/>
                  </a:lnTo>
                  <a:lnTo>
                    <a:pt x="1906677" y="1714518"/>
                  </a:lnTo>
                  <a:lnTo>
                    <a:pt x="1933723" y="1677948"/>
                  </a:lnTo>
                  <a:lnTo>
                    <a:pt x="1959220" y="1640205"/>
                  </a:lnTo>
                  <a:lnTo>
                    <a:pt x="1983122" y="1601336"/>
                  </a:lnTo>
                  <a:lnTo>
                    <a:pt x="2005382" y="1561389"/>
                  </a:lnTo>
                  <a:lnTo>
                    <a:pt x="2025952" y="1520410"/>
                  </a:lnTo>
                  <a:lnTo>
                    <a:pt x="2044786" y="1478445"/>
                  </a:lnTo>
                  <a:lnTo>
                    <a:pt x="2061837" y="1435543"/>
                  </a:lnTo>
                  <a:lnTo>
                    <a:pt x="2077058" y="1391750"/>
                  </a:lnTo>
                  <a:lnTo>
                    <a:pt x="2090402" y="1347113"/>
                  </a:lnTo>
                  <a:lnTo>
                    <a:pt x="2101822" y="1301679"/>
                  </a:lnTo>
                  <a:lnTo>
                    <a:pt x="2111271" y="1255495"/>
                  </a:lnTo>
                  <a:lnTo>
                    <a:pt x="2118702" y="1208608"/>
                  </a:lnTo>
                  <a:lnTo>
                    <a:pt x="2124067" y="1161065"/>
                  </a:lnTo>
                  <a:lnTo>
                    <a:pt x="2127321" y="1112912"/>
                  </a:lnTo>
                  <a:lnTo>
                    <a:pt x="2128416" y="1064197"/>
                  </a:lnTo>
                  <a:lnTo>
                    <a:pt x="2127321" y="1015484"/>
                  </a:lnTo>
                  <a:lnTo>
                    <a:pt x="2124067" y="967334"/>
                  </a:lnTo>
                  <a:lnTo>
                    <a:pt x="2118702" y="919792"/>
                  </a:lnTo>
                  <a:lnTo>
                    <a:pt x="2111271" y="872906"/>
                  </a:lnTo>
                  <a:lnTo>
                    <a:pt x="2101822" y="826724"/>
                  </a:lnTo>
                  <a:lnTo>
                    <a:pt x="2090402" y="781291"/>
                  </a:lnTo>
                  <a:lnTo>
                    <a:pt x="2077058" y="736656"/>
                  </a:lnTo>
                  <a:lnTo>
                    <a:pt x="2061837" y="692864"/>
                  </a:lnTo>
                  <a:lnTo>
                    <a:pt x="2044786" y="649963"/>
                  </a:lnTo>
                  <a:lnTo>
                    <a:pt x="2025952" y="608000"/>
                  </a:lnTo>
                  <a:lnTo>
                    <a:pt x="2005382" y="567022"/>
                  </a:lnTo>
                  <a:lnTo>
                    <a:pt x="1983122" y="527076"/>
                  </a:lnTo>
                  <a:lnTo>
                    <a:pt x="1959220" y="488208"/>
                  </a:lnTo>
                  <a:lnTo>
                    <a:pt x="1933723" y="450467"/>
                  </a:lnTo>
                  <a:lnTo>
                    <a:pt x="1906677" y="413897"/>
                  </a:lnTo>
                  <a:lnTo>
                    <a:pt x="1878130" y="378548"/>
                  </a:lnTo>
                  <a:lnTo>
                    <a:pt x="1848128" y="344465"/>
                  </a:lnTo>
                  <a:lnTo>
                    <a:pt x="1816719" y="311696"/>
                  </a:lnTo>
                  <a:lnTo>
                    <a:pt x="1783949" y="280287"/>
                  </a:lnTo>
                  <a:lnTo>
                    <a:pt x="1749866" y="250285"/>
                  </a:lnTo>
                  <a:lnTo>
                    <a:pt x="1714516" y="221738"/>
                  </a:lnTo>
                  <a:lnTo>
                    <a:pt x="1677947" y="194693"/>
                  </a:lnTo>
                  <a:lnTo>
                    <a:pt x="1640205" y="169195"/>
                  </a:lnTo>
                  <a:lnTo>
                    <a:pt x="1601337" y="145294"/>
                  </a:lnTo>
                  <a:lnTo>
                    <a:pt x="1561390" y="123034"/>
                  </a:lnTo>
                  <a:lnTo>
                    <a:pt x="1520412" y="102463"/>
                  </a:lnTo>
                  <a:lnTo>
                    <a:pt x="1478448" y="83629"/>
                  </a:lnTo>
                  <a:lnTo>
                    <a:pt x="1435547" y="66578"/>
                  </a:lnTo>
                  <a:lnTo>
                    <a:pt x="1391755" y="51357"/>
                  </a:lnTo>
                  <a:lnTo>
                    <a:pt x="1347119" y="38014"/>
                  </a:lnTo>
                  <a:lnTo>
                    <a:pt x="1301685" y="26594"/>
                  </a:lnTo>
                  <a:lnTo>
                    <a:pt x="1255502" y="17145"/>
                  </a:lnTo>
                  <a:lnTo>
                    <a:pt x="1208616" y="9714"/>
                  </a:lnTo>
                  <a:lnTo>
                    <a:pt x="1161073" y="4349"/>
                  </a:lnTo>
                  <a:lnTo>
                    <a:pt x="1112922" y="1095"/>
                  </a:lnTo>
                  <a:lnTo>
                    <a:pt x="106420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68494" y="3643993"/>
              <a:ext cx="1698625" cy="1698625"/>
            </a:xfrm>
            <a:custGeom>
              <a:avLst/>
              <a:gdLst/>
              <a:ahLst/>
              <a:cxnLst/>
              <a:rect l="l" t="t" r="r" b="b"/>
              <a:pathLst>
                <a:path w="1698625" h="1698625">
                  <a:moveTo>
                    <a:pt x="849167" y="0"/>
                  </a:moveTo>
                  <a:lnTo>
                    <a:pt x="800981" y="1344"/>
                  </a:lnTo>
                  <a:lnTo>
                    <a:pt x="753499" y="5329"/>
                  </a:lnTo>
                  <a:lnTo>
                    <a:pt x="706795" y="11882"/>
                  </a:lnTo>
                  <a:lnTo>
                    <a:pt x="660939" y="20933"/>
                  </a:lnTo>
                  <a:lnTo>
                    <a:pt x="616003" y="32410"/>
                  </a:lnTo>
                  <a:lnTo>
                    <a:pt x="572059" y="46241"/>
                  </a:lnTo>
                  <a:lnTo>
                    <a:pt x="529179" y="62354"/>
                  </a:lnTo>
                  <a:lnTo>
                    <a:pt x="487434" y="80677"/>
                  </a:lnTo>
                  <a:lnTo>
                    <a:pt x="446896" y="101139"/>
                  </a:lnTo>
                  <a:lnTo>
                    <a:pt x="407637" y="123669"/>
                  </a:lnTo>
                  <a:lnTo>
                    <a:pt x="369728" y="148194"/>
                  </a:lnTo>
                  <a:lnTo>
                    <a:pt x="333241" y="174642"/>
                  </a:lnTo>
                  <a:lnTo>
                    <a:pt x="298248" y="202943"/>
                  </a:lnTo>
                  <a:lnTo>
                    <a:pt x="264820" y="233025"/>
                  </a:lnTo>
                  <a:lnTo>
                    <a:pt x="233030" y="264815"/>
                  </a:lnTo>
                  <a:lnTo>
                    <a:pt x="202948" y="298242"/>
                  </a:lnTo>
                  <a:lnTo>
                    <a:pt x="174646" y="333235"/>
                  </a:lnTo>
                  <a:lnTo>
                    <a:pt x="148197" y="369721"/>
                  </a:lnTo>
                  <a:lnTo>
                    <a:pt x="123671" y="407629"/>
                  </a:lnTo>
                  <a:lnTo>
                    <a:pt x="101142" y="446888"/>
                  </a:lnTo>
                  <a:lnTo>
                    <a:pt x="80679" y="487426"/>
                  </a:lnTo>
                  <a:lnTo>
                    <a:pt x="62355" y="529170"/>
                  </a:lnTo>
                  <a:lnTo>
                    <a:pt x="46242" y="572050"/>
                  </a:lnTo>
                  <a:lnTo>
                    <a:pt x="32411" y="615994"/>
                  </a:lnTo>
                  <a:lnTo>
                    <a:pt x="20934" y="660929"/>
                  </a:lnTo>
                  <a:lnTo>
                    <a:pt x="11883" y="706785"/>
                  </a:lnTo>
                  <a:lnTo>
                    <a:pt x="5329" y="753489"/>
                  </a:lnTo>
                  <a:lnTo>
                    <a:pt x="1344" y="800970"/>
                  </a:lnTo>
                  <a:lnTo>
                    <a:pt x="0" y="849157"/>
                  </a:lnTo>
                  <a:lnTo>
                    <a:pt x="1344" y="897343"/>
                  </a:lnTo>
                  <a:lnTo>
                    <a:pt x="5329" y="944825"/>
                  </a:lnTo>
                  <a:lnTo>
                    <a:pt x="11883" y="991529"/>
                  </a:lnTo>
                  <a:lnTo>
                    <a:pt x="20934" y="1037385"/>
                  </a:lnTo>
                  <a:lnTo>
                    <a:pt x="32411" y="1082321"/>
                  </a:lnTo>
                  <a:lnTo>
                    <a:pt x="46242" y="1126265"/>
                  </a:lnTo>
                  <a:lnTo>
                    <a:pt x="62355" y="1169145"/>
                  </a:lnTo>
                  <a:lnTo>
                    <a:pt x="80679" y="1210890"/>
                  </a:lnTo>
                  <a:lnTo>
                    <a:pt x="101142" y="1251428"/>
                  </a:lnTo>
                  <a:lnTo>
                    <a:pt x="123671" y="1290687"/>
                  </a:lnTo>
                  <a:lnTo>
                    <a:pt x="148197" y="1328596"/>
                  </a:lnTo>
                  <a:lnTo>
                    <a:pt x="174646" y="1365083"/>
                  </a:lnTo>
                  <a:lnTo>
                    <a:pt x="202948" y="1400076"/>
                  </a:lnTo>
                  <a:lnTo>
                    <a:pt x="233030" y="1433504"/>
                  </a:lnTo>
                  <a:lnTo>
                    <a:pt x="264820" y="1465295"/>
                  </a:lnTo>
                  <a:lnTo>
                    <a:pt x="298248" y="1495377"/>
                  </a:lnTo>
                  <a:lnTo>
                    <a:pt x="333241" y="1523678"/>
                  </a:lnTo>
                  <a:lnTo>
                    <a:pt x="369728" y="1550127"/>
                  </a:lnTo>
                  <a:lnTo>
                    <a:pt x="407637" y="1574653"/>
                  </a:lnTo>
                  <a:lnTo>
                    <a:pt x="446896" y="1597183"/>
                  </a:lnTo>
                  <a:lnTo>
                    <a:pt x="487434" y="1617645"/>
                  </a:lnTo>
                  <a:lnTo>
                    <a:pt x="529179" y="1635969"/>
                  </a:lnTo>
                  <a:lnTo>
                    <a:pt x="572059" y="1652082"/>
                  </a:lnTo>
                  <a:lnTo>
                    <a:pt x="616003" y="1665913"/>
                  </a:lnTo>
                  <a:lnTo>
                    <a:pt x="660939" y="1677390"/>
                  </a:lnTo>
                  <a:lnTo>
                    <a:pt x="706795" y="1686442"/>
                  </a:lnTo>
                  <a:lnTo>
                    <a:pt x="753499" y="1692996"/>
                  </a:lnTo>
                  <a:lnTo>
                    <a:pt x="800981" y="1696981"/>
                  </a:lnTo>
                  <a:lnTo>
                    <a:pt x="849167" y="1698325"/>
                  </a:lnTo>
                  <a:lnTo>
                    <a:pt x="897354" y="1696981"/>
                  </a:lnTo>
                  <a:lnTo>
                    <a:pt x="944835" y="1692996"/>
                  </a:lnTo>
                  <a:lnTo>
                    <a:pt x="991540" y="1686442"/>
                  </a:lnTo>
                  <a:lnTo>
                    <a:pt x="1037396" y="1677390"/>
                  </a:lnTo>
                  <a:lnTo>
                    <a:pt x="1082331" y="1665913"/>
                  </a:lnTo>
                  <a:lnTo>
                    <a:pt x="1126275" y="1652082"/>
                  </a:lnTo>
                  <a:lnTo>
                    <a:pt x="1169156" y="1635969"/>
                  </a:lnTo>
                  <a:lnTo>
                    <a:pt x="1210900" y="1617645"/>
                  </a:lnTo>
                  <a:lnTo>
                    <a:pt x="1251438" y="1597183"/>
                  </a:lnTo>
                  <a:lnTo>
                    <a:pt x="1290698" y="1574653"/>
                  </a:lnTo>
                  <a:lnTo>
                    <a:pt x="1328607" y="1550127"/>
                  </a:lnTo>
                  <a:lnTo>
                    <a:pt x="1365094" y="1523678"/>
                  </a:lnTo>
                  <a:lnTo>
                    <a:pt x="1400087" y="1495377"/>
                  </a:lnTo>
                  <a:lnTo>
                    <a:pt x="1433515" y="1465295"/>
                  </a:lnTo>
                  <a:lnTo>
                    <a:pt x="1465305" y="1433504"/>
                  </a:lnTo>
                  <a:lnTo>
                    <a:pt x="1495387" y="1400076"/>
                  </a:lnTo>
                  <a:lnTo>
                    <a:pt x="1523689" y="1365083"/>
                  </a:lnTo>
                  <a:lnTo>
                    <a:pt x="1550138" y="1328596"/>
                  </a:lnTo>
                  <a:lnTo>
                    <a:pt x="1574663" y="1290687"/>
                  </a:lnTo>
                  <a:lnTo>
                    <a:pt x="1597193" y="1251428"/>
                  </a:lnTo>
                  <a:lnTo>
                    <a:pt x="1617656" y="1210890"/>
                  </a:lnTo>
                  <a:lnTo>
                    <a:pt x="1635980" y="1169145"/>
                  </a:lnTo>
                  <a:lnTo>
                    <a:pt x="1652093" y="1126265"/>
                  </a:lnTo>
                  <a:lnTo>
                    <a:pt x="1665924" y="1082321"/>
                  </a:lnTo>
                  <a:lnTo>
                    <a:pt x="1677401" y="1037385"/>
                  </a:lnTo>
                  <a:lnTo>
                    <a:pt x="1686452" y="991529"/>
                  </a:lnTo>
                  <a:lnTo>
                    <a:pt x="1693006" y="944825"/>
                  </a:lnTo>
                  <a:lnTo>
                    <a:pt x="1696991" y="897343"/>
                  </a:lnTo>
                  <a:lnTo>
                    <a:pt x="1698335" y="849157"/>
                  </a:lnTo>
                  <a:lnTo>
                    <a:pt x="1696991" y="800970"/>
                  </a:lnTo>
                  <a:lnTo>
                    <a:pt x="1693006" y="753489"/>
                  </a:lnTo>
                  <a:lnTo>
                    <a:pt x="1686452" y="706785"/>
                  </a:lnTo>
                  <a:lnTo>
                    <a:pt x="1677401" y="660929"/>
                  </a:lnTo>
                  <a:lnTo>
                    <a:pt x="1665924" y="615994"/>
                  </a:lnTo>
                  <a:lnTo>
                    <a:pt x="1652093" y="572050"/>
                  </a:lnTo>
                  <a:lnTo>
                    <a:pt x="1635980" y="529170"/>
                  </a:lnTo>
                  <a:lnTo>
                    <a:pt x="1617656" y="487426"/>
                  </a:lnTo>
                  <a:lnTo>
                    <a:pt x="1597193" y="446888"/>
                  </a:lnTo>
                  <a:lnTo>
                    <a:pt x="1574663" y="407629"/>
                  </a:lnTo>
                  <a:lnTo>
                    <a:pt x="1550138" y="369721"/>
                  </a:lnTo>
                  <a:lnTo>
                    <a:pt x="1523689" y="333235"/>
                  </a:lnTo>
                  <a:lnTo>
                    <a:pt x="1495387" y="298242"/>
                  </a:lnTo>
                  <a:lnTo>
                    <a:pt x="1465305" y="264815"/>
                  </a:lnTo>
                  <a:lnTo>
                    <a:pt x="1433515" y="233025"/>
                  </a:lnTo>
                  <a:lnTo>
                    <a:pt x="1400087" y="202943"/>
                  </a:lnTo>
                  <a:lnTo>
                    <a:pt x="1365094" y="174642"/>
                  </a:lnTo>
                  <a:lnTo>
                    <a:pt x="1328607" y="148194"/>
                  </a:lnTo>
                  <a:lnTo>
                    <a:pt x="1290698" y="123669"/>
                  </a:lnTo>
                  <a:lnTo>
                    <a:pt x="1251438" y="101139"/>
                  </a:lnTo>
                  <a:lnTo>
                    <a:pt x="1210900" y="80677"/>
                  </a:lnTo>
                  <a:lnTo>
                    <a:pt x="1169156" y="62354"/>
                  </a:lnTo>
                  <a:lnTo>
                    <a:pt x="1126275" y="46241"/>
                  </a:lnTo>
                  <a:lnTo>
                    <a:pt x="1082331" y="32410"/>
                  </a:lnTo>
                  <a:lnTo>
                    <a:pt x="1037396" y="20933"/>
                  </a:lnTo>
                  <a:lnTo>
                    <a:pt x="991540" y="11882"/>
                  </a:lnTo>
                  <a:lnTo>
                    <a:pt x="944835" y="5329"/>
                  </a:lnTo>
                  <a:lnTo>
                    <a:pt x="897354" y="1344"/>
                  </a:lnTo>
                  <a:lnTo>
                    <a:pt x="84916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1245" y="4620809"/>
              <a:ext cx="1730375" cy="1730375"/>
            </a:xfrm>
            <a:custGeom>
              <a:avLst/>
              <a:gdLst/>
              <a:ahLst/>
              <a:cxnLst/>
              <a:rect l="l" t="t" r="r" b="b"/>
              <a:pathLst>
                <a:path w="1730375" h="1730375">
                  <a:moveTo>
                    <a:pt x="864947" y="0"/>
                  </a:moveTo>
                  <a:lnTo>
                    <a:pt x="817489" y="1279"/>
                  </a:lnTo>
                  <a:lnTo>
                    <a:pt x="770700" y="5075"/>
                  </a:lnTo>
                  <a:lnTo>
                    <a:pt x="724647" y="11320"/>
                  </a:lnTo>
                  <a:lnTo>
                    <a:pt x="679394" y="19950"/>
                  </a:lnTo>
                  <a:lnTo>
                    <a:pt x="635008" y="30897"/>
                  </a:lnTo>
                  <a:lnTo>
                    <a:pt x="591555" y="44096"/>
                  </a:lnTo>
                  <a:lnTo>
                    <a:pt x="549100" y="59481"/>
                  </a:lnTo>
                  <a:lnTo>
                    <a:pt x="507710" y="76986"/>
                  </a:lnTo>
                  <a:lnTo>
                    <a:pt x="467451" y="96545"/>
                  </a:lnTo>
                  <a:lnTo>
                    <a:pt x="428389" y="118092"/>
                  </a:lnTo>
                  <a:lnTo>
                    <a:pt x="390589" y="141561"/>
                  </a:lnTo>
                  <a:lnTo>
                    <a:pt x="354118" y="166886"/>
                  </a:lnTo>
                  <a:lnTo>
                    <a:pt x="319041" y="194002"/>
                  </a:lnTo>
                  <a:lnTo>
                    <a:pt x="285425" y="222842"/>
                  </a:lnTo>
                  <a:lnTo>
                    <a:pt x="253335" y="253340"/>
                  </a:lnTo>
                  <a:lnTo>
                    <a:pt x="222837" y="285430"/>
                  </a:lnTo>
                  <a:lnTo>
                    <a:pt x="193998" y="319047"/>
                  </a:lnTo>
                  <a:lnTo>
                    <a:pt x="166883" y="354125"/>
                  </a:lnTo>
                  <a:lnTo>
                    <a:pt x="141558" y="390596"/>
                  </a:lnTo>
                  <a:lnTo>
                    <a:pt x="118089" y="428397"/>
                  </a:lnTo>
                  <a:lnTo>
                    <a:pt x="96542" y="467460"/>
                  </a:lnTo>
                  <a:lnTo>
                    <a:pt x="76984" y="507719"/>
                  </a:lnTo>
                  <a:lnTo>
                    <a:pt x="59479" y="549109"/>
                  </a:lnTo>
                  <a:lnTo>
                    <a:pt x="44095" y="591564"/>
                  </a:lnTo>
                  <a:lnTo>
                    <a:pt x="30896" y="635017"/>
                  </a:lnTo>
                  <a:lnTo>
                    <a:pt x="19949" y="679404"/>
                  </a:lnTo>
                  <a:lnTo>
                    <a:pt x="11320" y="724657"/>
                  </a:lnTo>
                  <a:lnTo>
                    <a:pt x="5075" y="770711"/>
                  </a:lnTo>
                  <a:lnTo>
                    <a:pt x="1279" y="817500"/>
                  </a:lnTo>
                  <a:lnTo>
                    <a:pt x="0" y="864957"/>
                  </a:lnTo>
                  <a:lnTo>
                    <a:pt x="1279" y="912418"/>
                  </a:lnTo>
                  <a:lnTo>
                    <a:pt x="5075" y="959209"/>
                  </a:lnTo>
                  <a:lnTo>
                    <a:pt x="11320" y="1005265"/>
                  </a:lnTo>
                  <a:lnTo>
                    <a:pt x="19949" y="1050520"/>
                  </a:lnTo>
                  <a:lnTo>
                    <a:pt x="30896" y="1094908"/>
                  </a:lnTo>
                  <a:lnTo>
                    <a:pt x="44095" y="1138362"/>
                  </a:lnTo>
                  <a:lnTo>
                    <a:pt x="59479" y="1180817"/>
                  </a:lnTo>
                  <a:lnTo>
                    <a:pt x="76984" y="1222207"/>
                  </a:lnTo>
                  <a:lnTo>
                    <a:pt x="96542" y="1262467"/>
                  </a:lnTo>
                  <a:lnTo>
                    <a:pt x="118089" y="1301529"/>
                  </a:lnTo>
                  <a:lnTo>
                    <a:pt x="141558" y="1339329"/>
                  </a:lnTo>
                  <a:lnTo>
                    <a:pt x="166883" y="1375800"/>
                  </a:lnTo>
                  <a:lnTo>
                    <a:pt x="193998" y="1410876"/>
                  </a:lnTo>
                  <a:lnTo>
                    <a:pt x="222837" y="1444492"/>
                  </a:lnTo>
                  <a:lnTo>
                    <a:pt x="253335" y="1476582"/>
                  </a:lnTo>
                  <a:lnTo>
                    <a:pt x="285425" y="1507078"/>
                  </a:lnTo>
                  <a:lnTo>
                    <a:pt x="319041" y="1535917"/>
                  </a:lnTo>
                  <a:lnTo>
                    <a:pt x="354118" y="1563031"/>
                  </a:lnTo>
                  <a:lnTo>
                    <a:pt x="390589" y="1588355"/>
                  </a:lnTo>
                  <a:lnTo>
                    <a:pt x="428389" y="1611822"/>
                  </a:lnTo>
                  <a:lnTo>
                    <a:pt x="467451" y="1633368"/>
                  </a:lnTo>
                  <a:lnTo>
                    <a:pt x="507710" y="1652926"/>
                  </a:lnTo>
                  <a:lnTo>
                    <a:pt x="549100" y="1670429"/>
                  </a:lnTo>
                  <a:lnTo>
                    <a:pt x="591555" y="1685813"/>
                  </a:lnTo>
                  <a:lnTo>
                    <a:pt x="635008" y="1699011"/>
                  </a:lnTo>
                  <a:lnTo>
                    <a:pt x="679394" y="1709957"/>
                  </a:lnTo>
                  <a:lnTo>
                    <a:pt x="724647" y="1718585"/>
                  </a:lnTo>
                  <a:lnTo>
                    <a:pt x="770700" y="1724830"/>
                  </a:lnTo>
                  <a:lnTo>
                    <a:pt x="817489" y="1728625"/>
                  </a:lnTo>
                  <a:lnTo>
                    <a:pt x="864947" y="1729905"/>
                  </a:lnTo>
                  <a:lnTo>
                    <a:pt x="912405" y="1728625"/>
                  </a:lnTo>
                  <a:lnTo>
                    <a:pt x="959193" y="1724830"/>
                  </a:lnTo>
                  <a:lnTo>
                    <a:pt x="1005247" y="1718585"/>
                  </a:lnTo>
                  <a:lnTo>
                    <a:pt x="1050500" y="1709957"/>
                  </a:lnTo>
                  <a:lnTo>
                    <a:pt x="1094886" y="1699011"/>
                  </a:lnTo>
                  <a:lnTo>
                    <a:pt x="1138339" y="1685813"/>
                  </a:lnTo>
                  <a:lnTo>
                    <a:pt x="1180794" y="1670429"/>
                  </a:lnTo>
                  <a:lnTo>
                    <a:pt x="1222184" y="1652926"/>
                  </a:lnTo>
                  <a:lnTo>
                    <a:pt x="1262443" y="1633368"/>
                  </a:lnTo>
                  <a:lnTo>
                    <a:pt x="1301505" y="1611822"/>
                  </a:lnTo>
                  <a:lnTo>
                    <a:pt x="1339305" y="1588355"/>
                  </a:lnTo>
                  <a:lnTo>
                    <a:pt x="1375776" y="1563031"/>
                  </a:lnTo>
                  <a:lnTo>
                    <a:pt x="1410853" y="1535917"/>
                  </a:lnTo>
                  <a:lnTo>
                    <a:pt x="1444469" y="1507078"/>
                  </a:lnTo>
                  <a:lnTo>
                    <a:pt x="1476559" y="1476582"/>
                  </a:lnTo>
                  <a:lnTo>
                    <a:pt x="1507057" y="1444492"/>
                  </a:lnTo>
                  <a:lnTo>
                    <a:pt x="1535896" y="1410876"/>
                  </a:lnTo>
                  <a:lnTo>
                    <a:pt x="1563011" y="1375800"/>
                  </a:lnTo>
                  <a:lnTo>
                    <a:pt x="1588336" y="1339329"/>
                  </a:lnTo>
                  <a:lnTo>
                    <a:pt x="1611805" y="1301529"/>
                  </a:lnTo>
                  <a:lnTo>
                    <a:pt x="1633352" y="1262467"/>
                  </a:lnTo>
                  <a:lnTo>
                    <a:pt x="1652910" y="1222207"/>
                  </a:lnTo>
                  <a:lnTo>
                    <a:pt x="1670415" y="1180817"/>
                  </a:lnTo>
                  <a:lnTo>
                    <a:pt x="1685799" y="1138362"/>
                  </a:lnTo>
                  <a:lnTo>
                    <a:pt x="1698998" y="1094908"/>
                  </a:lnTo>
                  <a:lnTo>
                    <a:pt x="1709945" y="1050520"/>
                  </a:lnTo>
                  <a:lnTo>
                    <a:pt x="1718574" y="1005265"/>
                  </a:lnTo>
                  <a:lnTo>
                    <a:pt x="1724819" y="959209"/>
                  </a:lnTo>
                  <a:lnTo>
                    <a:pt x="1728615" y="912418"/>
                  </a:lnTo>
                  <a:lnTo>
                    <a:pt x="1729894" y="864957"/>
                  </a:lnTo>
                  <a:lnTo>
                    <a:pt x="1728615" y="817500"/>
                  </a:lnTo>
                  <a:lnTo>
                    <a:pt x="1724819" y="770711"/>
                  </a:lnTo>
                  <a:lnTo>
                    <a:pt x="1718574" y="724657"/>
                  </a:lnTo>
                  <a:lnTo>
                    <a:pt x="1709945" y="679404"/>
                  </a:lnTo>
                  <a:lnTo>
                    <a:pt x="1698998" y="635017"/>
                  </a:lnTo>
                  <a:lnTo>
                    <a:pt x="1685799" y="591564"/>
                  </a:lnTo>
                  <a:lnTo>
                    <a:pt x="1670415" y="549109"/>
                  </a:lnTo>
                  <a:lnTo>
                    <a:pt x="1652910" y="507719"/>
                  </a:lnTo>
                  <a:lnTo>
                    <a:pt x="1633352" y="467460"/>
                  </a:lnTo>
                  <a:lnTo>
                    <a:pt x="1611805" y="428397"/>
                  </a:lnTo>
                  <a:lnTo>
                    <a:pt x="1588336" y="390596"/>
                  </a:lnTo>
                  <a:lnTo>
                    <a:pt x="1563011" y="354125"/>
                  </a:lnTo>
                  <a:lnTo>
                    <a:pt x="1535896" y="319047"/>
                  </a:lnTo>
                  <a:lnTo>
                    <a:pt x="1507057" y="285430"/>
                  </a:lnTo>
                  <a:lnTo>
                    <a:pt x="1476559" y="253340"/>
                  </a:lnTo>
                  <a:lnTo>
                    <a:pt x="1444469" y="222842"/>
                  </a:lnTo>
                  <a:lnTo>
                    <a:pt x="1410853" y="194002"/>
                  </a:lnTo>
                  <a:lnTo>
                    <a:pt x="1375776" y="166886"/>
                  </a:lnTo>
                  <a:lnTo>
                    <a:pt x="1339305" y="141561"/>
                  </a:lnTo>
                  <a:lnTo>
                    <a:pt x="1301505" y="118092"/>
                  </a:lnTo>
                  <a:lnTo>
                    <a:pt x="1262443" y="96545"/>
                  </a:lnTo>
                  <a:lnTo>
                    <a:pt x="1222184" y="76986"/>
                  </a:lnTo>
                  <a:lnTo>
                    <a:pt x="1180794" y="59481"/>
                  </a:lnTo>
                  <a:lnTo>
                    <a:pt x="1138339" y="44096"/>
                  </a:lnTo>
                  <a:lnTo>
                    <a:pt x="1094886" y="30897"/>
                  </a:lnTo>
                  <a:lnTo>
                    <a:pt x="1050500" y="19950"/>
                  </a:lnTo>
                  <a:lnTo>
                    <a:pt x="1005247" y="11320"/>
                  </a:lnTo>
                  <a:lnTo>
                    <a:pt x="959193" y="5075"/>
                  </a:lnTo>
                  <a:lnTo>
                    <a:pt x="912405" y="1279"/>
                  </a:lnTo>
                  <a:lnTo>
                    <a:pt x="864947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64579" y="2235953"/>
            <a:ext cx="1562100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Svartsjuka är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inte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romantiskt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3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MVP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(Mentors in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violence prevention)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12963" y="5236307"/>
            <a:ext cx="1562100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6375" marR="5080" indent="-194310">
              <a:lnSpc>
                <a:spcPct val="1232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Trappan-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samtal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66396" y="4169750"/>
            <a:ext cx="1182370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spc="-25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Komet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0">
            <a:extLst>
              <a:ext uri="{FF2B5EF4-FFF2-40B4-BE49-F238E27FC236}">
                <a16:creationId xmlns:a16="http://schemas.microsoft.com/office/drawing/2014/main" id="{F7920A93-FE67-921C-187C-032908FBA28F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3">
            <a:extLst>
              <a:ext uri="{FF2B5EF4-FFF2-40B4-BE49-F238E27FC236}">
                <a16:creationId xmlns:a16="http://schemas.microsoft.com/office/drawing/2014/main" id="{1ECA6F96-C0DD-CA49-3E7B-D1089C1246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1675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5891" y="797773"/>
            <a:ext cx="81280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82528" y="1494929"/>
            <a:ext cx="12795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barnfamiljer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ekon</a:t>
            </a:r>
            <a:r>
              <a:rPr lang="sv-SE"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omisk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utsatthet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skolsociala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9387" y="2487913"/>
            <a:ext cx="16978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6540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deltagandet</a:t>
            </a:r>
            <a:br>
              <a:rPr lang="sv-SE" sz="800" spc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förskola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grupper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lägre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inskrivningsgrad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8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vräkningsföre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/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byggande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insatser,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att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barns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deltagande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fritidsaktiviteter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utsatta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bostads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områden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skolsociala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0388" y="3785923"/>
            <a:ext cx="1325085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minskad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segr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egation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pedagogisk</a:t>
            </a:r>
            <a:r>
              <a:rPr sz="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20" dirty="0" err="1">
                <a:latin typeface="Arial" panose="020B0604020202020204" pitchFamily="34" charset="0"/>
                <a:cs typeface="Arial" panose="020B0604020202020204" pitchFamily="34" charset="0"/>
              </a:rPr>
              <a:t>segr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egationen</a:t>
            </a:r>
            <a:r>
              <a:rPr sz="7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mellan</a:t>
            </a:r>
            <a:r>
              <a:rPr sz="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skolor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v-SE" sz="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stads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minskad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fysisk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segregation,</a:t>
            </a:r>
            <a:r>
              <a:rPr lang="sv-SE"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skol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sz="7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team.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Anpassade</a:t>
            </a:r>
            <a:r>
              <a:rPr lang="sv-SE"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föräldraskaps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stödsprogram</a:t>
            </a:r>
            <a:r>
              <a:rPr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läxläsning</a:t>
            </a:r>
            <a:r>
              <a:rPr lang="sv-SE" sz="700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Mötesplatser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7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fritids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gårdar</a:t>
            </a:r>
            <a:r>
              <a:rPr sz="7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00" spc="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00" spc="-10" dirty="0" err="1">
                <a:latin typeface="Arial" panose="020B0604020202020204" pitchFamily="34" charset="0"/>
                <a:cs typeface="Arial" panose="020B0604020202020204" pitchFamily="34" charset="0"/>
              </a:rPr>
              <a:t>lovaktiviteter</a:t>
            </a:r>
            <a:r>
              <a:rPr sz="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25035" y="1608595"/>
            <a:ext cx="2128520" cy="2128520"/>
          </a:xfrm>
          <a:custGeom>
            <a:avLst/>
            <a:gdLst/>
            <a:ahLst/>
            <a:cxnLst/>
            <a:rect l="l" t="t" r="r" b="b"/>
            <a:pathLst>
              <a:path w="2128520" h="2128520">
                <a:moveTo>
                  <a:pt x="1064208" y="0"/>
                </a:moveTo>
                <a:lnTo>
                  <a:pt x="1015494" y="1095"/>
                </a:lnTo>
                <a:lnTo>
                  <a:pt x="967342" y="4349"/>
                </a:lnTo>
                <a:lnTo>
                  <a:pt x="919800" y="9714"/>
                </a:lnTo>
                <a:lnTo>
                  <a:pt x="872914" y="17145"/>
                </a:lnTo>
                <a:lnTo>
                  <a:pt x="826730" y="26594"/>
                </a:lnTo>
                <a:lnTo>
                  <a:pt x="781297" y="38014"/>
                </a:lnTo>
                <a:lnTo>
                  <a:pt x="736661" y="51357"/>
                </a:lnTo>
                <a:lnTo>
                  <a:pt x="692869" y="66578"/>
                </a:lnTo>
                <a:lnTo>
                  <a:pt x="649968" y="83629"/>
                </a:lnTo>
                <a:lnTo>
                  <a:pt x="608004" y="102463"/>
                </a:lnTo>
                <a:lnTo>
                  <a:pt x="567026" y="123034"/>
                </a:lnTo>
                <a:lnTo>
                  <a:pt x="527079" y="145294"/>
                </a:lnTo>
                <a:lnTo>
                  <a:pt x="488211" y="169195"/>
                </a:lnTo>
                <a:lnTo>
                  <a:pt x="450469" y="194693"/>
                </a:lnTo>
                <a:lnTo>
                  <a:pt x="413899" y="221738"/>
                </a:lnTo>
                <a:lnTo>
                  <a:pt x="378550" y="250285"/>
                </a:lnTo>
                <a:lnTo>
                  <a:pt x="344466" y="280287"/>
                </a:lnTo>
                <a:lnTo>
                  <a:pt x="311697" y="311696"/>
                </a:lnTo>
                <a:lnTo>
                  <a:pt x="280288" y="344465"/>
                </a:lnTo>
                <a:lnTo>
                  <a:pt x="250286" y="378548"/>
                </a:lnTo>
                <a:lnTo>
                  <a:pt x="221739" y="413897"/>
                </a:lnTo>
                <a:lnTo>
                  <a:pt x="194693" y="450467"/>
                </a:lnTo>
                <a:lnTo>
                  <a:pt x="169196" y="488208"/>
                </a:lnTo>
                <a:lnTo>
                  <a:pt x="145294" y="527076"/>
                </a:lnTo>
                <a:lnTo>
                  <a:pt x="123034" y="567022"/>
                </a:lnTo>
                <a:lnTo>
                  <a:pt x="102464" y="608000"/>
                </a:lnTo>
                <a:lnTo>
                  <a:pt x="83629" y="649963"/>
                </a:lnTo>
                <a:lnTo>
                  <a:pt x="66578" y="692864"/>
                </a:lnTo>
                <a:lnTo>
                  <a:pt x="51357" y="736656"/>
                </a:lnTo>
                <a:lnTo>
                  <a:pt x="38014" y="781291"/>
                </a:lnTo>
                <a:lnTo>
                  <a:pt x="26594" y="826724"/>
                </a:lnTo>
                <a:lnTo>
                  <a:pt x="17145" y="872906"/>
                </a:lnTo>
                <a:lnTo>
                  <a:pt x="9714" y="919792"/>
                </a:lnTo>
                <a:lnTo>
                  <a:pt x="4349" y="967334"/>
                </a:lnTo>
                <a:lnTo>
                  <a:pt x="1095" y="1015484"/>
                </a:lnTo>
                <a:lnTo>
                  <a:pt x="0" y="1064197"/>
                </a:lnTo>
                <a:lnTo>
                  <a:pt x="1095" y="1112912"/>
                </a:lnTo>
                <a:lnTo>
                  <a:pt x="4349" y="1161065"/>
                </a:lnTo>
                <a:lnTo>
                  <a:pt x="9714" y="1208608"/>
                </a:lnTo>
                <a:lnTo>
                  <a:pt x="17145" y="1255495"/>
                </a:lnTo>
                <a:lnTo>
                  <a:pt x="26594" y="1301679"/>
                </a:lnTo>
                <a:lnTo>
                  <a:pt x="38014" y="1347113"/>
                </a:lnTo>
                <a:lnTo>
                  <a:pt x="51357" y="1391750"/>
                </a:lnTo>
                <a:lnTo>
                  <a:pt x="66578" y="1435543"/>
                </a:lnTo>
                <a:lnTo>
                  <a:pt x="83629" y="1478445"/>
                </a:lnTo>
                <a:lnTo>
                  <a:pt x="102464" y="1520410"/>
                </a:lnTo>
                <a:lnTo>
                  <a:pt x="123034" y="1561389"/>
                </a:lnTo>
                <a:lnTo>
                  <a:pt x="145294" y="1601336"/>
                </a:lnTo>
                <a:lnTo>
                  <a:pt x="169196" y="1640205"/>
                </a:lnTo>
                <a:lnTo>
                  <a:pt x="194693" y="1677948"/>
                </a:lnTo>
                <a:lnTo>
                  <a:pt x="221739" y="1714518"/>
                </a:lnTo>
                <a:lnTo>
                  <a:pt x="250286" y="1749869"/>
                </a:lnTo>
                <a:lnTo>
                  <a:pt x="280288" y="1783953"/>
                </a:lnTo>
                <a:lnTo>
                  <a:pt x="311697" y="1816723"/>
                </a:lnTo>
                <a:lnTo>
                  <a:pt x="344466" y="1848133"/>
                </a:lnTo>
                <a:lnTo>
                  <a:pt x="378550" y="1878135"/>
                </a:lnTo>
                <a:lnTo>
                  <a:pt x="413899" y="1906683"/>
                </a:lnTo>
                <a:lnTo>
                  <a:pt x="450469" y="1933729"/>
                </a:lnTo>
                <a:lnTo>
                  <a:pt x="488211" y="1959227"/>
                </a:lnTo>
                <a:lnTo>
                  <a:pt x="527079" y="1983129"/>
                </a:lnTo>
                <a:lnTo>
                  <a:pt x="567026" y="2005390"/>
                </a:lnTo>
                <a:lnTo>
                  <a:pt x="608004" y="2025960"/>
                </a:lnTo>
                <a:lnTo>
                  <a:pt x="649968" y="2044795"/>
                </a:lnTo>
                <a:lnTo>
                  <a:pt x="692869" y="2061846"/>
                </a:lnTo>
                <a:lnTo>
                  <a:pt x="736661" y="2077068"/>
                </a:lnTo>
                <a:lnTo>
                  <a:pt x="781297" y="2090412"/>
                </a:lnTo>
                <a:lnTo>
                  <a:pt x="826730" y="2101832"/>
                </a:lnTo>
                <a:lnTo>
                  <a:pt x="872914" y="2111281"/>
                </a:lnTo>
                <a:lnTo>
                  <a:pt x="919800" y="2118712"/>
                </a:lnTo>
                <a:lnTo>
                  <a:pt x="967342" y="2124078"/>
                </a:lnTo>
                <a:lnTo>
                  <a:pt x="1015494" y="2127332"/>
                </a:lnTo>
                <a:lnTo>
                  <a:pt x="1064208" y="2128427"/>
                </a:lnTo>
                <a:lnTo>
                  <a:pt x="1112922" y="2127332"/>
                </a:lnTo>
                <a:lnTo>
                  <a:pt x="1161073" y="2124078"/>
                </a:lnTo>
                <a:lnTo>
                  <a:pt x="1208616" y="2118712"/>
                </a:lnTo>
                <a:lnTo>
                  <a:pt x="1255502" y="2111281"/>
                </a:lnTo>
                <a:lnTo>
                  <a:pt x="1301685" y="2101832"/>
                </a:lnTo>
                <a:lnTo>
                  <a:pt x="1347119" y="2090412"/>
                </a:lnTo>
                <a:lnTo>
                  <a:pt x="1391755" y="2077068"/>
                </a:lnTo>
                <a:lnTo>
                  <a:pt x="1435547" y="2061846"/>
                </a:lnTo>
                <a:lnTo>
                  <a:pt x="1478448" y="2044795"/>
                </a:lnTo>
                <a:lnTo>
                  <a:pt x="1520412" y="2025960"/>
                </a:lnTo>
                <a:lnTo>
                  <a:pt x="1561390" y="2005390"/>
                </a:lnTo>
                <a:lnTo>
                  <a:pt x="1601337" y="1983129"/>
                </a:lnTo>
                <a:lnTo>
                  <a:pt x="1640205" y="1959227"/>
                </a:lnTo>
                <a:lnTo>
                  <a:pt x="1677947" y="1933729"/>
                </a:lnTo>
                <a:lnTo>
                  <a:pt x="1714516" y="1906683"/>
                </a:lnTo>
                <a:lnTo>
                  <a:pt x="1749866" y="1878135"/>
                </a:lnTo>
                <a:lnTo>
                  <a:pt x="1783949" y="1848133"/>
                </a:lnTo>
                <a:lnTo>
                  <a:pt x="1816719" y="1816723"/>
                </a:lnTo>
                <a:lnTo>
                  <a:pt x="1848128" y="1783953"/>
                </a:lnTo>
                <a:lnTo>
                  <a:pt x="1878130" y="1749869"/>
                </a:lnTo>
                <a:lnTo>
                  <a:pt x="1906677" y="1714518"/>
                </a:lnTo>
                <a:lnTo>
                  <a:pt x="1933723" y="1677948"/>
                </a:lnTo>
                <a:lnTo>
                  <a:pt x="1959220" y="1640205"/>
                </a:lnTo>
                <a:lnTo>
                  <a:pt x="1983122" y="1601336"/>
                </a:lnTo>
                <a:lnTo>
                  <a:pt x="2005382" y="1561389"/>
                </a:lnTo>
                <a:lnTo>
                  <a:pt x="2025952" y="1520410"/>
                </a:lnTo>
                <a:lnTo>
                  <a:pt x="2044786" y="1478445"/>
                </a:lnTo>
                <a:lnTo>
                  <a:pt x="2061837" y="1435543"/>
                </a:lnTo>
                <a:lnTo>
                  <a:pt x="2077058" y="1391750"/>
                </a:lnTo>
                <a:lnTo>
                  <a:pt x="2090402" y="1347113"/>
                </a:lnTo>
                <a:lnTo>
                  <a:pt x="2101822" y="1301679"/>
                </a:lnTo>
                <a:lnTo>
                  <a:pt x="2111271" y="1255495"/>
                </a:lnTo>
                <a:lnTo>
                  <a:pt x="2118702" y="1208608"/>
                </a:lnTo>
                <a:lnTo>
                  <a:pt x="2124067" y="1161065"/>
                </a:lnTo>
                <a:lnTo>
                  <a:pt x="2127321" y="1112912"/>
                </a:lnTo>
                <a:lnTo>
                  <a:pt x="2128416" y="1064197"/>
                </a:lnTo>
                <a:lnTo>
                  <a:pt x="2127321" y="1015484"/>
                </a:lnTo>
                <a:lnTo>
                  <a:pt x="2124067" y="967334"/>
                </a:lnTo>
                <a:lnTo>
                  <a:pt x="2118702" y="919792"/>
                </a:lnTo>
                <a:lnTo>
                  <a:pt x="2111271" y="872906"/>
                </a:lnTo>
                <a:lnTo>
                  <a:pt x="2101822" y="826724"/>
                </a:lnTo>
                <a:lnTo>
                  <a:pt x="2090402" y="781291"/>
                </a:lnTo>
                <a:lnTo>
                  <a:pt x="2077058" y="736656"/>
                </a:lnTo>
                <a:lnTo>
                  <a:pt x="2061837" y="692864"/>
                </a:lnTo>
                <a:lnTo>
                  <a:pt x="2044786" y="649963"/>
                </a:lnTo>
                <a:lnTo>
                  <a:pt x="2025952" y="608000"/>
                </a:lnTo>
                <a:lnTo>
                  <a:pt x="2005382" y="567022"/>
                </a:lnTo>
                <a:lnTo>
                  <a:pt x="1983122" y="527076"/>
                </a:lnTo>
                <a:lnTo>
                  <a:pt x="1959220" y="488208"/>
                </a:lnTo>
                <a:lnTo>
                  <a:pt x="1933723" y="450467"/>
                </a:lnTo>
                <a:lnTo>
                  <a:pt x="1906677" y="413897"/>
                </a:lnTo>
                <a:lnTo>
                  <a:pt x="1878130" y="378548"/>
                </a:lnTo>
                <a:lnTo>
                  <a:pt x="1848128" y="344465"/>
                </a:lnTo>
                <a:lnTo>
                  <a:pt x="1816719" y="311696"/>
                </a:lnTo>
                <a:lnTo>
                  <a:pt x="1783949" y="280287"/>
                </a:lnTo>
                <a:lnTo>
                  <a:pt x="1749866" y="250285"/>
                </a:lnTo>
                <a:lnTo>
                  <a:pt x="1714516" y="221738"/>
                </a:lnTo>
                <a:lnTo>
                  <a:pt x="1677947" y="194693"/>
                </a:lnTo>
                <a:lnTo>
                  <a:pt x="1640205" y="169195"/>
                </a:lnTo>
                <a:lnTo>
                  <a:pt x="1601337" y="145294"/>
                </a:lnTo>
                <a:lnTo>
                  <a:pt x="1561390" y="123034"/>
                </a:lnTo>
                <a:lnTo>
                  <a:pt x="1520412" y="102463"/>
                </a:lnTo>
                <a:lnTo>
                  <a:pt x="1478448" y="83629"/>
                </a:lnTo>
                <a:lnTo>
                  <a:pt x="1435547" y="66578"/>
                </a:lnTo>
                <a:lnTo>
                  <a:pt x="1391755" y="51357"/>
                </a:lnTo>
                <a:lnTo>
                  <a:pt x="1347119" y="38014"/>
                </a:lnTo>
                <a:lnTo>
                  <a:pt x="1301685" y="26594"/>
                </a:lnTo>
                <a:lnTo>
                  <a:pt x="1255502" y="17145"/>
                </a:lnTo>
                <a:lnTo>
                  <a:pt x="1208616" y="9714"/>
                </a:lnTo>
                <a:lnTo>
                  <a:pt x="1161073" y="4349"/>
                </a:lnTo>
                <a:lnTo>
                  <a:pt x="1112922" y="1095"/>
                </a:lnTo>
                <a:lnTo>
                  <a:pt x="10642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10868" y="2169331"/>
            <a:ext cx="1666875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Föräldraskap i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Sverige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&amp; En förälder blir </a:t>
            </a:r>
            <a:r>
              <a:rPr sz="1300" i="1" spc="-20" dirty="0">
                <a:latin typeface="Arial" panose="020B0604020202020204" pitchFamily="34" charset="0"/>
                <a:cs typeface="Arial" panose="020B0604020202020204" pitchFamily="34" charset="0"/>
              </a:rPr>
              <a:t>till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för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professioner.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E3766031-A6B1-5D80-ED41-9E5D008B17B3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">
            <a:extLst>
              <a:ext uri="{FF2B5EF4-FFF2-40B4-BE49-F238E27FC236}">
                <a16:creationId xmlns:a16="http://schemas.microsoft.com/office/drawing/2014/main" id="{642673BE-FD51-289C-5796-F705832799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222422" y="1412943"/>
            <a:ext cx="165925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problematisk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skolfrånvaro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tillbaka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skolan,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varken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studerar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arbetar.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3693" y="734441"/>
            <a:ext cx="1156970" cy="338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9530" marR="5080" indent="-37465">
              <a:lnSpc>
                <a:spcPts val="1150"/>
              </a:lnSpc>
              <a:spcBef>
                <a:spcPts val="24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1050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syslolöshet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1696" y="2648534"/>
            <a:ext cx="135056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Tidiga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ogynnsam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utveckling,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e-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yrkesvägledning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NPF-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diagnoser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9512" y="3880962"/>
            <a:ext cx="1225073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0" dirty="0" err="1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sv-SE" sz="750" spc="-2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kunskap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arbetslivet</a:t>
            </a:r>
            <a:r>
              <a:rPr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v-SE" sz="750" spc="-25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deras</a:t>
            </a:r>
            <a:r>
              <a:rPr lang="sv-SE" sz="7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valkompeten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redskap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utm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traditionella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normer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krin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yrkesval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föräldra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läsfrämjande</a:t>
            </a:r>
            <a:r>
              <a:rPr sz="75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insatser.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5" name="object 15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5" name="object 25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47B30844-16CB-D58D-2BC6-4CB0D53B953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384" y="687749"/>
            <a:ext cx="9571331" cy="9583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8372" y="797773"/>
            <a:ext cx="7670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16171" y="1444813"/>
            <a:ext cx="161048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590" marR="5080" indent="-136525" algn="ctr">
              <a:spcBef>
                <a:spcPts val="95"/>
              </a:spcBef>
            </a:pP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GB"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-25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begå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brott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kriminell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livsstil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exempelvis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insatsgrupper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1651" y="2447807"/>
            <a:ext cx="165351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marR="2222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Samverkan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riskerar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begå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brott,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t.ex. </a:t>
            </a:r>
            <a:b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SSPF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(skola,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socialtjänst,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polis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unge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befinner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utveck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negativt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debuterat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någon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av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normbrytande</a:t>
            </a:r>
            <a:r>
              <a:rPr sz="8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beteende.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6" name="object 16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6" name="object 26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02797" y="3866318"/>
            <a:ext cx="10890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förebygg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brytande</a:t>
            </a:r>
            <a:r>
              <a:rPr sz="8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beteende</a:t>
            </a:r>
            <a:r>
              <a:rPr sz="8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blan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vuxna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sz="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kriminella</a:t>
            </a:r>
            <a:r>
              <a:rPr lang="sv-SE"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rekryterar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barn.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81736" y="1626264"/>
            <a:ext cx="2128520" cy="2128520"/>
          </a:xfrm>
          <a:custGeom>
            <a:avLst/>
            <a:gdLst/>
            <a:ahLst/>
            <a:cxnLst/>
            <a:rect l="l" t="t" r="r" b="b"/>
            <a:pathLst>
              <a:path w="2128520" h="2128520">
                <a:moveTo>
                  <a:pt x="1064208" y="0"/>
                </a:moveTo>
                <a:lnTo>
                  <a:pt x="1015494" y="1095"/>
                </a:lnTo>
                <a:lnTo>
                  <a:pt x="967342" y="4349"/>
                </a:lnTo>
                <a:lnTo>
                  <a:pt x="919800" y="9714"/>
                </a:lnTo>
                <a:lnTo>
                  <a:pt x="872914" y="17145"/>
                </a:lnTo>
                <a:lnTo>
                  <a:pt x="826730" y="26594"/>
                </a:lnTo>
                <a:lnTo>
                  <a:pt x="781297" y="38014"/>
                </a:lnTo>
                <a:lnTo>
                  <a:pt x="736661" y="51357"/>
                </a:lnTo>
                <a:lnTo>
                  <a:pt x="692869" y="66578"/>
                </a:lnTo>
                <a:lnTo>
                  <a:pt x="649968" y="83629"/>
                </a:lnTo>
                <a:lnTo>
                  <a:pt x="608004" y="102463"/>
                </a:lnTo>
                <a:lnTo>
                  <a:pt x="567026" y="123034"/>
                </a:lnTo>
                <a:lnTo>
                  <a:pt x="527079" y="145294"/>
                </a:lnTo>
                <a:lnTo>
                  <a:pt x="488211" y="169195"/>
                </a:lnTo>
                <a:lnTo>
                  <a:pt x="450469" y="194693"/>
                </a:lnTo>
                <a:lnTo>
                  <a:pt x="413899" y="221738"/>
                </a:lnTo>
                <a:lnTo>
                  <a:pt x="378550" y="250285"/>
                </a:lnTo>
                <a:lnTo>
                  <a:pt x="344466" y="280287"/>
                </a:lnTo>
                <a:lnTo>
                  <a:pt x="311697" y="311696"/>
                </a:lnTo>
                <a:lnTo>
                  <a:pt x="280288" y="344465"/>
                </a:lnTo>
                <a:lnTo>
                  <a:pt x="250286" y="378548"/>
                </a:lnTo>
                <a:lnTo>
                  <a:pt x="221739" y="413897"/>
                </a:lnTo>
                <a:lnTo>
                  <a:pt x="194693" y="450467"/>
                </a:lnTo>
                <a:lnTo>
                  <a:pt x="169196" y="488208"/>
                </a:lnTo>
                <a:lnTo>
                  <a:pt x="145294" y="527076"/>
                </a:lnTo>
                <a:lnTo>
                  <a:pt x="123034" y="567022"/>
                </a:lnTo>
                <a:lnTo>
                  <a:pt x="102464" y="608000"/>
                </a:lnTo>
                <a:lnTo>
                  <a:pt x="83629" y="649963"/>
                </a:lnTo>
                <a:lnTo>
                  <a:pt x="66578" y="692864"/>
                </a:lnTo>
                <a:lnTo>
                  <a:pt x="51357" y="736656"/>
                </a:lnTo>
                <a:lnTo>
                  <a:pt x="38014" y="781291"/>
                </a:lnTo>
                <a:lnTo>
                  <a:pt x="26594" y="826724"/>
                </a:lnTo>
                <a:lnTo>
                  <a:pt x="17145" y="872906"/>
                </a:lnTo>
                <a:lnTo>
                  <a:pt x="9714" y="919792"/>
                </a:lnTo>
                <a:lnTo>
                  <a:pt x="4349" y="967334"/>
                </a:lnTo>
                <a:lnTo>
                  <a:pt x="1095" y="1015484"/>
                </a:lnTo>
                <a:lnTo>
                  <a:pt x="0" y="1064197"/>
                </a:lnTo>
                <a:lnTo>
                  <a:pt x="1095" y="1112912"/>
                </a:lnTo>
                <a:lnTo>
                  <a:pt x="4349" y="1161065"/>
                </a:lnTo>
                <a:lnTo>
                  <a:pt x="9714" y="1208608"/>
                </a:lnTo>
                <a:lnTo>
                  <a:pt x="17145" y="1255495"/>
                </a:lnTo>
                <a:lnTo>
                  <a:pt x="26594" y="1301679"/>
                </a:lnTo>
                <a:lnTo>
                  <a:pt x="38014" y="1347113"/>
                </a:lnTo>
                <a:lnTo>
                  <a:pt x="51357" y="1391750"/>
                </a:lnTo>
                <a:lnTo>
                  <a:pt x="66578" y="1435543"/>
                </a:lnTo>
                <a:lnTo>
                  <a:pt x="83629" y="1478445"/>
                </a:lnTo>
                <a:lnTo>
                  <a:pt x="102464" y="1520410"/>
                </a:lnTo>
                <a:lnTo>
                  <a:pt x="123034" y="1561389"/>
                </a:lnTo>
                <a:lnTo>
                  <a:pt x="145294" y="1601336"/>
                </a:lnTo>
                <a:lnTo>
                  <a:pt x="169196" y="1640205"/>
                </a:lnTo>
                <a:lnTo>
                  <a:pt x="194693" y="1677948"/>
                </a:lnTo>
                <a:lnTo>
                  <a:pt x="221739" y="1714518"/>
                </a:lnTo>
                <a:lnTo>
                  <a:pt x="250286" y="1749869"/>
                </a:lnTo>
                <a:lnTo>
                  <a:pt x="280288" y="1783953"/>
                </a:lnTo>
                <a:lnTo>
                  <a:pt x="311697" y="1816723"/>
                </a:lnTo>
                <a:lnTo>
                  <a:pt x="344466" y="1848133"/>
                </a:lnTo>
                <a:lnTo>
                  <a:pt x="378550" y="1878135"/>
                </a:lnTo>
                <a:lnTo>
                  <a:pt x="413899" y="1906683"/>
                </a:lnTo>
                <a:lnTo>
                  <a:pt x="450469" y="1933729"/>
                </a:lnTo>
                <a:lnTo>
                  <a:pt x="488211" y="1959227"/>
                </a:lnTo>
                <a:lnTo>
                  <a:pt x="527079" y="1983129"/>
                </a:lnTo>
                <a:lnTo>
                  <a:pt x="567026" y="2005390"/>
                </a:lnTo>
                <a:lnTo>
                  <a:pt x="608004" y="2025960"/>
                </a:lnTo>
                <a:lnTo>
                  <a:pt x="649968" y="2044795"/>
                </a:lnTo>
                <a:lnTo>
                  <a:pt x="692869" y="2061846"/>
                </a:lnTo>
                <a:lnTo>
                  <a:pt x="736661" y="2077068"/>
                </a:lnTo>
                <a:lnTo>
                  <a:pt x="781297" y="2090412"/>
                </a:lnTo>
                <a:lnTo>
                  <a:pt x="826730" y="2101832"/>
                </a:lnTo>
                <a:lnTo>
                  <a:pt x="872914" y="2111281"/>
                </a:lnTo>
                <a:lnTo>
                  <a:pt x="919800" y="2118712"/>
                </a:lnTo>
                <a:lnTo>
                  <a:pt x="967342" y="2124078"/>
                </a:lnTo>
                <a:lnTo>
                  <a:pt x="1015494" y="2127332"/>
                </a:lnTo>
                <a:lnTo>
                  <a:pt x="1064208" y="2128427"/>
                </a:lnTo>
                <a:lnTo>
                  <a:pt x="1112922" y="2127332"/>
                </a:lnTo>
                <a:lnTo>
                  <a:pt x="1161073" y="2124078"/>
                </a:lnTo>
                <a:lnTo>
                  <a:pt x="1208616" y="2118712"/>
                </a:lnTo>
                <a:lnTo>
                  <a:pt x="1255502" y="2111281"/>
                </a:lnTo>
                <a:lnTo>
                  <a:pt x="1301685" y="2101832"/>
                </a:lnTo>
                <a:lnTo>
                  <a:pt x="1347119" y="2090412"/>
                </a:lnTo>
                <a:lnTo>
                  <a:pt x="1391755" y="2077068"/>
                </a:lnTo>
                <a:lnTo>
                  <a:pt x="1435547" y="2061846"/>
                </a:lnTo>
                <a:lnTo>
                  <a:pt x="1478448" y="2044795"/>
                </a:lnTo>
                <a:lnTo>
                  <a:pt x="1520412" y="2025960"/>
                </a:lnTo>
                <a:lnTo>
                  <a:pt x="1561390" y="2005390"/>
                </a:lnTo>
                <a:lnTo>
                  <a:pt x="1601337" y="1983129"/>
                </a:lnTo>
                <a:lnTo>
                  <a:pt x="1640205" y="1959227"/>
                </a:lnTo>
                <a:lnTo>
                  <a:pt x="1677947" y="1933729"/>
                </a:lnTo>
                <a:lnTo>
                  <a:pt x="1714516" y="1906683"/>
                </a:lnTo>
                <a:lnTo>
                  <a:pt x="1749866" y="1878135"/>
                </a:lnTo>
                <a:lnTo>
                  <a:pt x="1783949" y="1848133"/>
                </a:lnTo>
                <a:lnTo>
                  <a:pt x="1816719" y="1816723"/>
                </a:lnTo>
                <a:lnTo>
                  <a:pt x="1848128" y="1783953"/>
                </a:lnTo>
                <a:lnTo>
                  <a:pt x="1878130" y="1749869"/>
                </a:lnTo>
                <a:lnTo>
                  <a:pt x="1906677" y="1714518"/>
                </a:lnTo>
                <a:lnTo>
                  <a:pt x="1933723" y="1677948"/>
                </a:lnTo>
                <a:lnTo>
                  <a:pt x="1959220" y="1640205"/>
                </a:lnTo>
                <a:lnTo>
                  <a:pt x="1983122" y="1601336"/>
                </a:lnTo>
                <a:lnTo>
                  <a:pt x="2005382" y="1561389"/>
                </a:lnTo>
                <a:lnTo>
                  <a:pt x="2025952" y="1520410"/>
                </a:lnTo>
                <a:lnTo>
                  <a:pt x="2044786" y="1478445"/>
                </a:lnTo>
                <a:lnTo>
                  <a:pt x="2061837" y="1435543"/>
                </a:lnTo>
                <a:lnTo>
                  <a:pt x="2077058" y="1391750"/>
                </a:lnTo>
                <a:lnTo>
                  <a:pt x="2090402" y="1347113"/>
                </a:lnTo>
                <a:lnTo>
                  <a:pt x="2101822" y="1301679"/>
                </a:lnTo>
                <a:lnTo>
                  <a:pt x="2111271" y="1255495"/>
                </a:lnTo>
                <a:lnTo>
                  <a:pt x="2118702" y="1208608"/>
                </a:lnTo>
                <a:lnTo>
                  <a:pt x="2124067" y="1161065"/>
                </a:lnTo>
                <a:lnTo>
                  <a:pt x="2127321" y="1112912"/>
                </a:lnTo>
                <a:lnTo>
                  <a:pt x="2128416" y="1064197"/>
                </a:lnTo>
                <a:lnTo>
                  <a:pt x="2127321" y="1015484"/>
                </a:lnTo>
                <a:lnTo>
                  <a:pt x="2124067" y="967334"/>
                </a:lnTo>
                <a:lnTo>
                  <a:pt x="2118702" y="919792"/>
                </a:lnTo>
                <a:lnTo>
                  <a:pt x="2111271" y="872906"/>
                </a:lnTo>
                <a:lnTo>
                  <a:pt x="2101822" y="826724"/>
                </a:lnTo>
                <a:lnTo>
                  <a:pt x="2090402" y="781291"/>
                </a:lnTo>
                <a:lnTo>
                  <a:pt x="2077058" y="736656"/>
                </a:lnTo>
                <a:lnTo>
                  <a:pt x="2061837" y="692864"/>
                </a:lnTo>
                <a:lnTo>
                  <a:pt x="2044786" y="649963"/>
                </a:lnTo>
                <a:lnTo>
                  <a:pt x="2025952" y="608000"/>
                </a:lnTo>
                <a:lnTo>
                  <a:pt x="2005382" y="567022"/>
                </a:lnTo>
                <a:lnTo>
                  <a:pt x="1983122" y="527076"/>
                </a:lnTo>
                <a:lnTo>
                  <a:pt x="1959220" y="488208"/>
                </a:lnTo>
                <a:lnTo>
                  <a:pt x="1933723" y="450467"/>
                </a:lnTo>
                <a:lnTo>
                  <a:pt x="1906677" y="413897"/>
                </a:lnTo>
                <a:lnTo>
                  <a:pt x="1878130" y="378548"/>
                </a:lnTo>
                <a:lnTo>
                  <a:pt x="1848128" y="344465"/>
                </a:lnTo>
                <a:lnTo>
                  <a:pt x="1816719" y="311696"/>
                </a:lnTo>
                <a:lnTo>
                  <a:pt x="1783949" y="280287"/>
                </a:lnTo>
                <a:lnTo>
                  <a:pt x="1749866" y="250285"/>
                </a:lnTo>
                <a:lnTo>
                  <a:pt x="1714516" y="221738"/>
                </a:lnTo>
                <a:lnTo>
                  <a:pt x="1677947" y="194693"/>
                </a:lnTo>
                <a:lnTo>
                  <a:pt x="1640205" y="169195"/>
                </a:lnTo>
                <a:lnTo>
                  <a:pt x="1601337" y="145294"/>
                </a:lnTo>
                <a:lnTo>
                  <a:pt x="1561390" y="123034"/>
                </a:lnTo>
                <a:lnTo>
                  <a:pt x="1520412" y="102463"/>
                </a:lnTo>
                <a:lnTo>
                  <a:pt x="1478448" y="83629"/>
                </a:lnTo>
                <a:lnTo>
                  <a:pt x="1435547" y="66578"/>
                </a:lnTo>
                <a:lnTo>
                  <a:pt x="1391755" y="51357"/>
                </a:lnTo>
                <a:lnTo>
                  <a:pt x="1347119" y="38014"/>
                </a:lnTo>
                <a:lnTo>
                  <a:pt x="1301685" y="26594"/>
                </a:lnTo>
                <a:lnTo>
                  <a:pt x="1255502" y="17145"/>
                </a:lnTo>
                <a:lnTo>
                  <a:pt x="1208616" y="9714"/>
                </a:lnTo>
                <a:lnTo>
                  <a:pt x="1161073" y="4349"/>
                </a:lnTo>
                <a:lnTo>
                  <a:pt x="1112922" y="1095"/>
                </a:lnTo>
                <a:lnTo>
                  <a:pt x="1064208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63571" y="2386485"/>
            <a:ext cx="1565275" cy="479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23300"/>
              </a:lnSpc>
              <a:spcBef>
                <a:spcPts val="95"/>
              </a:spcBef>
            </a:pP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Exempel </a:t>
            </a:r>
            <a:r>
              <a:rPr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insats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300" i="1" dirty="0">
                <a:latin typeface="Arial" panose="020B0604020202020204" pitchFamily="34" charset="0"/>
                <a:cs typeface="Arial" panose="020B0604020202020204" pitchFamily="34" charset="0"/>
              </a:rPr>
              <a:t>foldern</a:t>
            </a:r>
            <a:r>
              <a:rPr sz="1300" i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i="1" spc="-10" dirty="0">
                <a:latin typeface="Arial" panose="020B0604020202020204" pitchFamily="34" charset="0"/>
                <a:cs typeface="Arial" panose="020B0604020202020204" pitchFamily="34" charset="0"/>
              </a:rPr>
              <a:t>Gängsnacket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0462FC29-CC48-E695-A0C0-0D358DFB29E6}"/>
              </a:ext>
            </a:extLst>
          </p:cNvPr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ett hörn rundat 6">
            <a:extLst>
              <a:ext uri="{FF2B5EF4-FFF2-40B4-BE49-F238E27FC236}">
                <a16:creationId xmlns:a16="http://schemas.microsoft.com/office/drawing/2014/main" id="{D7401974-3A13-ADB9-5691-732EFD2B543D}"/>
              </a:ext>
            </a:extLst>
          </p:cNvPr>
          <p:cNvSpPr/>
          <p:nvPr/>
        </p:nvSpPr>
        <p:spPr>
          <a:xfrm>
            <a:off x="984249" y="3444875"/>
            <a:ext cx="9496995" cy="7118140"/>
          </a:xfrm>
          <a:prstGeom prst="round1Rect">
            <a:avLst/>
          </a:prstGeom>
          <a:solidFill>
            <a:srgbClr val="7BC5B4">
              <a:alpha val="74902"/>
            </a:srgbClr>
          </a:solidFill>
          <a:ln>
            <a:solidFill>
              <a:srgbClr val="7BC5B4">
                <a:alpha val="7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A65B628-685F-70A4-BF8C-EA3DF38D814F}"/>
              </a:ext>
            </a:extLst>
          </p:cNvPr>
          <p:cNvSpPr txBox="1"/>
          <p:nvPr/>
        </p:nvSpPr>
        <p:spPr>
          <a:xfrm>
            <a:off x="385507" y="7178675"/>
            <a:ext cx="243656" cy="366768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––––––</a:t>
            </a:r>
            <a:r>
              <a:rPr kumimoji="0" sz="1650" b="1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</a:t>
            </a:r>
            <a:r>
              <a:rPr kumimoji="0" lang="sv-SE" sz="165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oaktiva beslutssnurran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A84880-9113-1093-F027-E687D673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805" y="1539875"/>
            <a:ext cx="6553200" cy="9023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object 5">
            <a:extLst>
              <a:ext uri="{FF2B5EF4-FFF2-40B4-BE49-F238E27FC236}">
                <a16:creationId xmlns:a16="http://schemas.microsoft.com/office/drawing/2014/main" id="{16E133D7-BAC0-607D-BC6D-07EDE366B65F}"/>
              </a:ext>
            </a:extLst>
          </p:cNvPr>
          <p:cNvSpPr txBox="1"/>
          <p:nvPr/>
        </p:nvSpPr>
        <p:spPr>
          <a:xfrm>
            <a:off x="1164654" y="1150221"/>
            <a:ext cx="9496995" cy="199157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6400" b="1" spc="-10" dirty="0">
                <a:latin typeface="Arial" panose="020B0604020202020204" pitchFamily="34" charset="0"/>
                <a:cs typeface="Arial" panose="020B0604020202020204" pitchFamily="34" charset="0"/>
              </a:rPr>
              <a:t>Övning </a:t>
            </a:r>
            <a:br>
              <a:rPr lang="sv-SE" sz="64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4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Proaktiva formuläret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8BDD3940-2271-6CE6-FAA1-51B63AC12F01}"/>
              </a:ext>
            </a:extLst>
          </p:cNvPr>
          <p:cNvSpPr txBox="1"/>
          <p:nvPr/>
        </p:nvSpPr>
        <p:spPr>
          <a:xfrm>
            <a:off x="1471307" y="3605579"/>
            <a:ext cx="8734996" cy="679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endParaRPr lang="sv-SE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AutoNum type="arabicPeriod"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Vilka förebyggande insatser arbetar ni med?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AutoNum type="arabicPeriod"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Reflektera över hur resurserna fördelas mellan nivåerna?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AutoNum type="arabicPeriod"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Vad skulle ni behöva göra för att bli mer proaktiva?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AutoNum type="arabicPeriod"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Gör en handlingsplan, 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- vad gör du annorlunda imorgon?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- vad gör du annorlunda om tre månader?</a:t>
            </a:r>
            <a:b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- vad gör du annorlunda om ett år?</a:t>
            </a: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AutoNum type="arabicPeriod"/>
            </a:pPr>
            <a:endParaRPr lang="sv-SE" sz="2800" spc="-1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ct val="99500"/>
              </a:lnSpc>
              <a:spcBef>
                <a:spcPts val="170"/>
              </a:spcBef>
              <a:buFontTx/>
              <a:buAutoNum type="arabicPeriod"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Redovisa till hela arbetsgruppen</a:t>
            </a:r>
          </a:p>
          <a:p>
            <a:pPr marL="12700" marR="5080">
              <a:lnSpc>
                <a:spcPct val="99500"/>
              </a:lnSpc>
              <a:spcBef>
                <a:spcPts val="170"/>
              </a:spcBef>
            </a:pPr>
            <a:endParaRPr lang="sv-SE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2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tt hörn rundat 12">
            <a:extLst>
              <a:ext uri="{FF2B5EF4-FFF2-40B4-BE49-F238E27FC236}">
                <a16:creationId xmlns:a16="http://schemas.microsoft.com/office/drawing/2014/main" id="{13D0BFA5-A4DB-3963-E6BE-207B8D2E7301}"/>
              </a:ext>
            </a:extLst>
          </p:cNvPr>
          <p:cNvSpPr/>
          <p:nvPr/>
        </p:nvSpPr>
        <p:spPr>
          <a:xfrm>
            <a:off x="13380699" y="3140075"/>
            <a:ext cx="6102541" cy="7620000"/>
          </a:xfrm>
          <a:prstGeom prst="round1Rect">
            <a:avLst/>
          </a:prstGeom>
          <a:solidFill>
            <a:srgbClr val="CEE2E7"/>
          </a:solidFill>
          <a:ln>
            <a:solidFill>
              <a:srgbClr val="CEE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: ett hörn rundat 11">
            <a:extLst>
              <a:ext uri="{FF2B5EF4-FFF2-40B4-BE49-F238E27FC236}">
                <a16:creationId xmlns:a16="http://schemas.microsoft.com/office/drawing/2014/main" id="{994E2BD3-9C11-0770-2CF2-7C15923CC934}"/>
              </a:ext>
            </a:extLst>
          </p:cNvPr>
          <p:cNvSpPr/>
          <p:nvPr/>
        </p:nvSpPr>
        <p:spPr>
          <a:xfrm>
            <a:off x="6914776" y="3140075"/>
            <a:ext cx="6102541" cy="7620000"/>
          </a:xfrm>
          <a:prstGeom prst="round1Rect">
            <a:avLst/>
          </a:prstGeom>
          <a:solidFill>
            <a:srgbClr val="CEE2E7"/>
          </a:solidFill>
          <a:ln>
            <a:solidFill>
              <a:srgbClr val="CEE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: ett hörn rundat 10">
            <a:extLst>
              <a:ext uri="{FF2B5EF4-FFF2-40B4-BE49-F238E27FC236}">
                <a16:creationId xmlns:a16="http://schemas.microsoft.com/office/drawing/2014/main" id="{5EAEAE1F-D68C-2BF7-E60D-BCFA68AF85BC}"/>
              </a:ext>
            </a:extLst>
          </p:cNvPr>
          <p:cNvSpPr/>
          <p:nvPr/>
        </p:nvSpPr>
        <p:spPr>
          <a:xfrm>
            <a:off x="603250" y="3140075"/>
            <a:ext cx="6102541" cy="7620000"/>
          </a:xfrm>
          <a:prstGeom prst="round1Rect">
            <a:avLst/>
          </a:prstGeom>
          <a:solidFill>
            <a:srgbClr val="3B8BA1">
              <a:alpha val="25098"/>
            </a:srgbClr>
          </a:solidFill>
          <a:ln>
            <a:solidFill>
              <a:srgbClr val="CEE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356878-D89C-3DD6-CA88-1CEC39762E9C}"/>
              </a:ext>
            </a:extLst>
          </p:cNvPr>
          <p:cNvSpPr txBox="1"/>
          <p:nvPr/>
        </p:nvSpPr>
        <p:spPr>
          <a:xfrm>
            <a:off x="738161" y="4207688"/>
            <a:ext cx="567945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materialet så att du känner dig trygg att presentera innehållet. 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Gör en tidsplanering och gruppindelning för workshopen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Lämplig storlek på grupperna är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3-4/grupp så att alla får komma till tals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Skriv gärna ut uppgiften och reflektionsfrågorna på minst ett A3 format.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Använd gärna korten till deltagarna.</a:t>
            </a:r>
            <a:endParaRPr kumimoji="0" lang="sv-SE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B5A9A39-E51F-C04C-8916-5277558CCCF4}"/>
              </a:ext>
            </a:extLst>
          </p:cNvPr>
          <p:cNvSpPr txBox="1"/>
          <p:nvPr/>
        </p:nvSpPr>
        <p:spPr>
          <a:xfrm>
            <a:off x="716621" y="1325580"/>
            <a:ext cx="11401995" cy="10066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400" b="1" i="0" u="none" strike="noStrike" kern="0" cap="none" spc="-10" normalizeH="0" baseline="0" noProof="0" dirty="0">
                <a:ln>
                  <a:noFill/>
                </a:ln>
                <a:solidFill>
                  <a:srgbClr val="EAD5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Workshopsinstruktion del 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6A5DDA2-D675-3E45-00AC-E19D3EFC99CF}"/>
              </a:ext>
            </a:extLst>
          </p:cNvPr>
          <p:cNvSpPr txBox="1"/>
          <p:nvPr/>
        </p:nvSpPr>
        <p:spPr>
          <a:xfrm>
            <a:off x="7195611" y="3929797"/>
            <a:ext cx="53318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bild </a:t>
            </a: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20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-29  som en introduktion och för att sätta grunden i övningen. </a:t>
            </a:r>
            <a:r>
              <a:rPr kumimoji="0" lang="sv-SE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Använd gärna lokala exempel som förstärker de främjande insatserna. 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Gå igenom uppgiften, bild 30. Dela ut reflektionsfrågorna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Du använder reflektionsfrågorna, bild 30-38 som underlag för gruppdialogen.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Du kan välja ut några områden eller arbeta med alla korten.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541CAF3-A5AF-3E9D-F41E-BD49018FB557}"/>
              </a:ext>
            </a:extLst>
          </p:cNvPr>
          <p:cNvSpPr txBox="1"/>
          <p:nvPr/>
        </p:nvSpPr>
        <p:spPr>
          <a:xfrm>
            <a:off x="13637595" y="4349363"/>
            <a:ext cx="55887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Ta upp bild 30, där finns grundfrågeställningen.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Låt grupperna redovisa resultatet av reflektionsfrågorna.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Du väljer om du gör en dialogslinga – dvs. att nästa grupp få fylla på med sina reflektioner eller om grupperna redovisar olika kort.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Låt deltagarna gemensamt reflektera över resultaten.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Du kan avsluta med att varje deltagare skriver sitt förändringskontrakt, bild 39.</a:t>
            </a:r>
            <a:endParaRPr kumimoji="0" lang="sv-SE" sz="3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B05A47-F3AA-E969-CED8-5E353DEE7D42}"/>
              </a:ext>
            </a:extLst>
          </p:cNvPr>
          <p:cNvSpPr txBox="1"/>
          <p:nvPr/>
        </p:nvSpPr>
        <p:spPr>
          <a:xfrm>
            <a:off x="1060450" y="3164503"/>
            <a:ext cx="3265825" cy="800219"/>
          </a:xfrm>
          <a:prstGeom prst="rect">
            <a:avLst/>
          </a:prstGeom>
          <a:noFill/>
          <a:ln>
            <a:solidFill>
              <a:srgbClr val="CEE2E7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Förberedelse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E7B4BA3-1DE0-952D-2D66-C153972A7846}"/>
              </a:ext>
            </a:extLst>
          </p:cNvPr>
          <p:cNvSpPr txBox="1"/>
          <p:nvPr/>
        </p:nvSpPr>
        <p:spPr>
          <a:xfrm>
            <a:off x="7404596" y="3499352"/>
            <a:ext cx="5331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Genomförande</a:t>
            </a: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A6A9046-8FBC-49F9-0369-B104049F3586}"/>
              </a:ext>
            </a:extLst>
          </p:cNvPr>
          <p:cNvSpPr txBox="1"/>
          <p:nvPr/>
        </p:nvSpPr>
        <p:spPr>
          <a:xfrm>
            <a:off x="13938250" y="3567440"/>
            <a:ext cx="5969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Redovisning/återkoppling</a:t>
            </a:r>
          </a:p>
        </p:txBody>
      </p:sp>
    </p:spTree>
    <p:extLst>
      <p:ext uri="{BB962C8B-B14F-4D97-AF65-F5344CB8AC3E}">
        <p14:creationId xmlns:p14="http://schemas.microsoft.com/office/powerpoint/2010/main" val="63824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111D8AA-C40A-74C0-E53E-DE28EE2F7F64}"/>
              </a:ext>
            </a:extLst>
          </p:cNvPr>
          <p:cNvSpPr/>
          <p:nvPr/>
        </p:nvSpPr>
        <p:spPr>
          <a:xfrm>
            <a:off x="0" y="0"/>
            <a:ext cx="18967450" cy="11309350"/>
          </a:xfrm>
          <a:prstGeom prst="rect">
            <a:avLst/>
          </a:prstGeom>
          <a:solidFill>
            <a:srgbClr val="F2F9FD"/>
          </a:solidFill>
          <a:ln>
            <a:solidFill>
              <a:srgbClr val="F2F9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, kärra, skärmbild, transport&#10;&#10;Automatiskt genererad beskrivning">
            <a:extLst>
              <a:ext uri="{FF2B5EF4-FFF2-40B4-BE49-F238E27FC236}">
                <a16:creationId xmlns:a16="http://schemas.microsoft.com/office/drawing/2014/main" id="{E10AA9FB-8281-6F4E-57A2-9BF8BE70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394" y="398"/>
            <a:ext cx="8064806" cy="11442061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2DCEA4B0-273E-D13A-41E1-518E1397BC59}"/>
              </a:ext>
            </a:extLst>
          </p:cNvPr>
          <p:cNvSpPr txBox="1"/>
          <p:nvPr/>
        </p:nvSpPr>
        <p:spPr>
          <a:xfrm>
            <a:off x="1164655" y="1150221"/>
            <a:ext cx="5153595" cy="709553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/>
                <a:cs typeface="Arial Black"/>
              </a:rPr>
              <a:t>Workshopsmaterial</a:t>
            </a:r>
          </a:p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Främjande insatser för goda och jämlika uppväxtvillkor</a:t>
            </a:r>
            <a:endParaRPr kumimoji="0" lang="sv-SE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BB866B98-2FFC-FC3D-EA04-3340DEAF53B1}"/>
              </a:ext>
            </a:extLst>
          </p:cNvPr>
          <p:cNvGrpSpPr/>
          <p:nvPr/>
        </p:nvGrpSpPr>
        <p:grpSpPr>
          <a:xfrm>
            <a:off x="7766050" y="4895610"/>
            <a:ext cx="1979930" cy="1651635"/>
            <a:chOff x="1177356" y="5758159"/>
            <a:chExt cx="1979930" cy="1651635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12B6854C-63CD-2076-4B75-A2054C02CB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B7638708-1A5B-597B-016F-A395EB2F75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65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0550F1-01E3-5B16-8C15-4C0AA9275871}"/>
              </a:ext>
            </a:extLst>
          </p:cNvPr>
          <p:cNvSpPr/>
          <p:nvPr/>
        </p:nvSpPr>
        <p:spPr>
          <a:xfrm>
            <a:off x="12304231" y="2816177"/>
            <a:ext cx="6452235" cy="6290310"/>
          </a:xfrm>
          <a:custGeom>
            <a:avLst/>
            <a:gdLst/>
            <a:ahLst/>
            <a:cxnLst/>
            <a:rect l="l" t="t" r="r" b="b"/>
            <a:pathLst>
              <a:path w="6452234" h="6290309">
                <a:moveTo>
                  <a:pt x="6452044" y="2244979"/>
                </a:moveTo>
                <a:lnTo>
                  <a:pt x="4661725" y="0"/>
                </a:lnTo>
                <a:lnTo>
                  <a:pt x="1790293" y="0"/>
                </a:lnTo>
                <a:lnTo>
                  <a:pt x="0" y="2244979"/>
                </a:lnTo>
                <a:lnTo>
                  <a:pt x="638937" y="5044402"/>
                </a:lnTo>
                <a:lnTo>
                  <a:pt x="3226016" y="6290272"/>
                </a:lnTo>
                <a:lnTo>
                  <a:pt x="5813082" y="5044402"/>
                </a:lnTo>
                <a:lnTo>
                  <a:pt x="6452044" y="2244979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FE9689F-C306-77B0-1B8C-2741973A3C71}"/>
              </a:ext>
            </a:extLst>
          </p:cNvPr>
          <p:cNvSpPr txBox="1"/>
          <p:nvPr/>
        </p:nvSpPr>
        <p:spPr>
          <a:xfrm>
            <a:off x="13907867" y="3552330"/>
            <a:ext cx="3851127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ts val="3020"/>
              </a:lnSpc>
              <a:spcBef>
                <a:spcPts val="100"/>
              </a:spcBef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Exempel på goda </a:t>
            </a:r>
            <a:r>
              <a:rPr lang="sv-SE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jämlika </a:t>
            </a:r>
            <a:r>
              <a:rPr lang="sv-SE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uppväxtvillkor: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1710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lang="sv-SE" sz="19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25" dirty="0">
                <a:latin typeface="Arial" panose="020B0604020202020204" pitchFamily="34" charset="0"/>
                <a:cs typeface="Arial" panose="020B0604020202020204" pitchFamily="34" charset="0"/>
              </a:rPr>
              <a:t>föräldrar-</a:t>
            </a: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lang="sv-SE" sz="195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relationer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sv-SE" sz="195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självreglering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30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lang="sv-SE" sz="1950" spc="-65" dirty="0">
                <a:latin typeface="Arial" panose="020B0604020202020204" pitchFamily="34" charset="0"/>
                <a:cs typeface="Arial" panose="020B0604020202020204" pitchFamily="34" charset="0"/>
              </a:rPr>
              <a:t> förskole- och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skolanknytning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lang="sv-SE" sz="19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95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30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lang="sv-SE" sz="195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kamratrelationer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lang="sv-SE" sz="19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lang="sv-SE" sz="195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</a:p>
          <a:p>
            <a:pPr marL="192405" indent="-163195">
              <a:lnSpc>
                <a:spcPct val="100000"/>
              </a:lnSpc>
              <a:spcBef>
                <a:spcPts val="525"/>
              </a:spcBef>
              <a:buChar char="-"/>
              <a:tabLst>
                <a:tab pos="192405" algn="l"/>
              </a:tabLst>
            </a:pP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Tillgång till viktiga vuxna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marR="177165" indent="-163195">
              <a:lnSpc>
                <a:spcPct val="100899"/>
              </a:lnSpc>
              <a:spcBef>
                <a:spcPts val="509"/>
              </a:spcBef>
              <a:buChar char="-"/>
              <a:tabLst>
                <a:tab pos="234950" algn="l"/>
              </a:tabLst>
            </a:pP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</a:t>
            </a:r>
            <a:r>
              <a:rPr lang="sv-SE" sz="195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50" spc="-10" dirty="0">
                <a:latin typeface="Arial" panose="020B0604020202020204" pitchFamily="34" charset="0"/>
                <a:cs typeface="Arial" panose="020B0604020202020204" pitchFamily="34" charset="0"/>
              </a:rPr>
              <a:t>ekonomiska 	förutsättningar</a:t>
            </a:r>
            <a:endParaRPr lang="sv-SE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A65B628-685F-70A4-BF8C-EA3DF38D814F}"/>
              </a:ext>
            </a:extLst>
          </p:cNvPr>
          <p:cNvSpPr txBox="1"/>
          <p:nvPr/>
        </p:nvSpPr>
        <p:spPr>
          <a:xfrm>
            <a:off x="385507" y="8141891"/>
            <a:ext cx="2597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Preventionstjärnan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BEF79FC-9B58-E3F8-535E-69F14808F865}"/>
              </a:ext>
            </a:extLst>
          </p:cNvPr>
          <p:cNvSpPr/>
          <p:nvPr/>
        </p:nvSpPr>
        <p:spPr>
          <a:xfrm>
            <a:off x="6047547" y="5117519"/>
            <a:ext cx="2331085" cy="2272665"/>
          </a:xfrm>
          <a:custGeom>
            <a:avLst/>
            <a:gdLst/>
            <a:ahLst/>
            <a:cxnLst/>
            <a:rect l="l" t="t" r="r" b="b"/>
            <a:pathLst>
              <a:path w="2331084" h="2272665">
                <a:moveTo>
                  <a:pt x="1684126" y="0"/>
                </a:moveTo>
                <a:lnTo>
                  <a:pt x="646776" y="0"/>
                </a:lnTo>
                <a:lnTo>
                  <a:pt x="0" y="811032"/>
                </a:lnTo>
                <a:lnTo>
                  <a:pt x="230830" y="1822373"/>
                </a:lnTo>
                <a:lnTo>
                  <a:pt x="1165451" y="2272464"/>
                </a:lnTo>
                <a:lnTo>
                  <a:pt x="2100072" y="1822373"/>
                </a:lnTo>
                <a:lnTo>
                  <a:pt x="2330902" y="811032"/>
                </a:lnTo>
                <a:lnTo>
                  <a:pt x="1684126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33D8DE-5D5B-BCA4-BD0F-04530D5CC3CC}"/>
              </a:ext>
            </a:extLst>
          </p:cNvPr>
          <p:cNvSpPr txBox="1"/>
          <p:nvPr/>
        </p:nvSpPr>
        <p:spPr>
          <a:xfrm>
            <a:off x="6219803" y="2051045"/>
            <a:ext cx="2019935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210" marR="5080" indent="-27114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ANDT–problematik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34776A8-FFB3-DE46-A4AE-6D73C36C4205}"/>
              </a:ext>
            </a:extLst>
          </p:cNvPr>
          <p:cNvSpPr txBox="1"/>
          <p:nvPr/>
        </p:nvSpPr>
        <p:spPr>
          <a:xfrm>
            <a:off x="2768484" y="6710991"/>
            <a:ext cx="72771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Helvetica"/>
                <a:cs typeface="Helvetica"/>
              </a:rPr>
              <a:t>Fysisk </a:t>
            </a:r>
            <a:r>
              <a:rPr sz="1750" b="1" spc="-20" dirty="0">
                <a:latin typeface="Helvetica"/>
                <a:cs typeface="Helvetica"/>
              </a:rPr>
              <a:t>ohälsa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D499242-1BD8-E68B-DDCF-D58E30CE9803}"/>
              </a:ext>
            </a:extLst>
          </p:cNvPr>
          <p:cNvSpPr txBox="1"/>
          <p:nvPr/>
        </p:nvSpPr>
        <p:spPr>
          <a:xfrm>
            <a:off x="8195485" y="9324205"/>
            <a:ext cx="131889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75A9514-3CB9-DF18-F527-E96B6D36BC18}"/>
              </a:ext>
            </a:extLst>
          </p:cNvPr>
          <p:cNvSpPr txBox="1"/>
          <p:nvPr/>
        </p:nvSpPr>
        <p:spPr>
          <a:xfrm>
            <a:off x="4688225" y="9324205"/>
            <a:ext cx="188595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-61594">
              <a:lnSpc>
                <a:spcPct val="100000"/>
              </a:lnSpc>
              <a:spcBef>
                <a:spcPts val="95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175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sysslolöshet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65D753F-46EB-B15E-92F4-265927901F1D}"/>
              </a:ext>
            </a:extLst>
          </p:cNvPr>
          <p:cNvSpPr txBox="1"/>
          <p:nvPr/>
        </p:nvSpPr>
        <p:spPr>
          <a:xfrm>
            <a:off x="10040391" y="3552330"/>
            <a:ext cx="85090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F2FFFF7-2225-342C-A608-3F7EABDDF55E}"/>
              </a:ext>
            </a:extLst>
          </p:cNvPr>
          <p:cNvSpPr txBox="1"/>
          <p:nvPr/>
        </p:nvSpPr>
        <p:spPr>
          <a:xfrm>
            <a:off x="3853651" y="3552330"/>
            <a:ext cx="124460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51C2908-3D81-D34B-FD48-79740AE33717}"/>
              </a:ext>
            </a:extLst>
          </p:cNvPr>
          <p:cNvSpPr txBox="1"/>
          <p:nvPr/>
        </p:nvSpPr>
        <p:spPr>
          <a:xfrm>
            <a:off x="10677350" y="6803389"/>
            <a:ext cx="49403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0" dirty="0">
                <a:latin typeface="Helvetica"/>
                <a:cs typeface="Helvetica"/>
              </a:rPr>
              <a:t>Våld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37007E0-9172-84BF-644A-FFA7759085F2}"/>
              </a:ext>
            </a:extLst>
          </p:cNvPr>
          <p:cNvSpPr txBox="1"/>
          <p:nvPr/>
        </p:nvSpPr>
        <p:spPr>
          <a:xfrm>
            <a:off x="6599180" y="5679233"/>
            <a:ext cx="1228090" cy="11118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320675">
              <a:lnSpc>
                <a:spcPct val="105900"/>
              </a:lnSpc>
              <a:spcBef>
                <a:spcPts val="5"/>
              </a:spcBef>
            </a:pPr>
            <a:r>
              <a:rPr sz="1700" b="1" spc="-20" dirty="0">
                <a:latin typeface="Arial" panose="020B0604020202020204" pitchFamily="34" charset="0"/>
                <a:cs typeface="Arial" panose="020B0604020202020204" pitchFamily="34" charset="0"/>
              </a:rPr>
              <a:t>Goda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44780" indent="-147320">
              <a:lnSpc>
                <a:spcPct val="105900"/>
              </a:lnSpc>
            </a:pP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uppväxt- villkor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5EDD7C58-18B5-E879-C05C-51CE9CA3FBF9}"/>
              </a:ext>
            </a:extLst>
          </p:cNvPr>
          <p:cNvSpPr/>
          <p:nvPr/>
        </p:nvSpPr>
        <p:spPr>
          <a:xfrm>
            <a:off x="7017639" y="2816177"/>
            <a:ext cx="391160" cy="947419"/>
          </a:xfrm>
          <a:custGeom>
            <a:avLst/>
            <a:gdLst/>
            <a:ahLst/>
            <a:cxnLst/>
            <a:rect l="l" t="t" r="r" b="b"/>
            <a:pathLst>
              <a:path w="391159" h="947420">
                <a:moveTo>
                  <a:pt x="196203" y="0"/>
                </a:moveTo>
                <a:lnTo>
                  <a:pt x="0" y="947248"/>
                </a:lnTo>
                <a:lnTo>
                  <a:pt x="390721" y="947248"/>
                </a:lnTo>
                <a:lnTo>
                  <a:pt x="196203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98EF542E-1D25-CBA5-0BDB-99063F30AFBB}"/>
              </a:ext>
            </a:extLst>
          </p:cNvPr>
          <p:cNvSpPr/>
          <p:nvPr/>
        </p:nvSpPr>
        <p:spPr>
          <a:xfrm>
            <a:off x="6860467" y="3838442"/>
            <a:ext cx="705485" cy="552450"/>
          </a:xfrm>
          <a:custGeom>
            <a:avLst/>
            <a:gdLst/>
            <a:ahLst/>
            <a:cxnLst/>
            <a:rect l="l" t="t" r="r" b="b"/>
            <a:pathLst>
              <a:path w="705484" h="552450">
                <a:moveTo>
                  <a:pt x="554328" y="0"/>
                </a:moveTo>
                <a:lnTo>
                  <a:pt x="150728" y="0"/>
                </a:lnTo>
                <a:lnTo>
                  <a:pt x="0" y="552171"/>
                </a:lnTo>
                <a:lnTo>
                  <a:pt x="705067" y="552171"/>
                </a:lnTo>
                <a:lnTo>
                  <a:pt x="554328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938AD5C8-899D-9423-B33A-2F0C252C2B69}"/>
              </a:ext>
            </a:extLst>
          </p:cNvPr>
          <p:cNvGrpSpPr/>
          <p:nvPr/>
        </p:nvGrpSpPr>
        <p:grpSpPr>
          <a:xfrm>
            <a:off x="3921469" y="4056650"/>
            <a:ext cx="6598284" cy="5181600"/>
            <a:chOff x="3921469" y="4056650"/>
            <a:chExt cx="6598284" cy="5181600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9A22AA08-6F97-C137-35D5-6F08AB3797D7}"/>
                </a:ext>
              </a:extLst>
            </p:cNvPr>
            <p:cNvSpPr/>
            <p:nvPr/>
          </p:nvSpPr>
          <p:spPr>
            <a:xfrm>
              <a:off x="8980742" y="4056652"/>
              <a:ext cx="1539240" cy="2884170"/>
            </a:xfrm>
            <a:custGeom>
              <a:avLst/>
              <a:gdLst/>
              <a:ahLst/>
              <a:cxnLst/>
              <a:rect l="l" t="t" r="r" b="b"/>
              <a:pathLst>
                <a:path w="1539240" h="2884170">
                  <a:moveTo>
                    <a:pt x="859612" y="0"/>
                  </a:moveTo>
                  <a:lnTo>
                    <a:pt x="0" y="443649"/>
                  </a:lnTo>
                  <a:lnTo>
                    <a:pt x="245884" y="747306"/>
                  </a:lnTo>
                  <a:lnTo>
                    <a:pt x="859612" y="0"/>
                  </a:lnTo>
                  <a:close/>
                </a:path>
                <a:path w="1539240" h="2884170">
                  <a:moveTo>
                    <a:pt x="1538744" y="2883725"/>
                  </a:moveTo>
                  <a:lnTo>
                    <a:pt x="654672" y="2491003"/>
                  </a:lnTo>
                  <a:lnTo>
                    <a:pt x="571766" y="2872829"/>
                  </a:lnTo>
                  <a:lnTo>
                    <a:pt x="1538744" y="2883725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974F2D1-A64D-58EF-D7FF-959557E8058B}"/>
                </a:ext>
              </a:extLst>
            </p:cNvPr>
            <p:cNvSpPr/>
            <p:nvPr/>
          </p:nvSpPr>
          <p:spPr>
            <a:xfrm>
              <a:off x="8394433" y="4542491"/>
              <a:ext cx="1169670" cy="2407920"/>
            </a:xfrm>
            <a:custGeom>
              <a:avLst/>
              <a:gdLst/>
              <a:ahLst/>
              <a:cxnLst/>
              <a:rect l="l" t="t" r="r" b="b"/>
              <a:pathLst>
                <a:path w="1169670" h="2407920">
                  <a:moveTo>
                    <a:pt x="777976" y="313651"/>
                  </a:moveTo>
                  <a:lnTo>
                    <a:pt x="523976" y="0"/>
                  </a:lnTo>
                  <a:lnTo>
                    <a:pt x="0" y="230352"/>
                  </a:lnTo>
                  <a:lnTo>
                    <a:pt x="443699" y="778294"/>
                  </a:lnTo>
                  <a:lnTo>
                    <a:pt x="777976" y="313651"/>
                  </a:lnTo>
                  <a:close/>
                </a:path>
                <a:path w="1169670" h="2407920">
                  <a:moveTo>
                    <a:pt x="1169123" y="1982965"/>
                  </a:moveTo>
                  <a:lnTo>
                    <a:pt x="661479" y="1718500"/>
                  </a:lnTo>
                  <a:lnTo>
                    <a:pt x="511860" y="2407513"/>
                  </a:lnTo>
                  <a:lnTo>
                    <a:pt x="1083475" y="2377363"/>
                  </a:lnTo>
                  <a:lnTo>
                    <a:pt x="1169123" y="198296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FDDA8DF-960A-0D9F-F58B-EB4DBF3429E2}"/>
                </a:ext>
              </a:extLst>
            </p:cNvPr>
            <p:cNvSpPr/>
            <p:nvPr/>
          </p:nvSpPr>
          <p:spPr>
            <a:xfrm>
              <a:off x="6710299" y="4465592"/>
              <a:ext cx="2274570" cy="2494280"/>
            </a:xfrm>
            <a:custGeom>
              <a:avLst/>
              <a:gdLst/>
              <a:ahLst/>
              <a:cxnLst/>
              <a:rect l="l" t="t" r="r" b="b"/>
              <a:pathLst>
                <a:path w="2274570" h="2494279">
                  <a:moveTo>
                    <a:pt x="1005395" y="571157"/>
                  </a:moveTo>
                  <a:lnTo>
                    <a:pt x="861060" y="0"/>
                  </a:lnTo>
                  <a:lnTo>
                    <a:pt x="141719" y="0"/>
                  </a:lnTo>
                  <a:lnTo>
                    <a:pt x="0" y="571157"/>
                  </a:lnTo>
                  <a:lnTo>
                    <a:pt x="1005395" y="571157"/>
                  </a:lnTo>
                  <a:close/>
                </a:path>
                <a:path w="2274570" h="2494279">
                  <a:moveTo>
                    <a:pt x="2073249" y="906907"/>
                  </a:moveTo>
                  <a:lnTo>
                    <a:pt x="1620558" y="347865"/>
                  </a:lnTo>
                  <a:lnTo>
                    <a:pt x="1087501" y="597154"/>
                  </a:lnTo>
                  <a:lnTo>
                    <a:pt x="1720215" y="1378483"/>
                  </a:lnTo>
                  <a:lnTo>
                    <a:pt x="2073249" y="906907"/>
                  </a:lnTo>
                  <a:close/>
                </a:path>
                <a:path w="2274570" h="2494279">
                  <a:moveTo>
                    <a:pt x="2274125" y="1771243"/>
                  </a:moveTo>
                  <a:lnTo>
                    <a:pt x="1746034" y="1511566"/>
                  </a:lnTo>
                  <a:lnTo>
                    <a:pt x="1532737" y="2494064"/>
                  </a:lnTo>
                  <a:lnTo>
                    <a:pt x="2121522" y="2474201"/>
                  </a:lnTo>
                  <a:lnTo>
                    <a:pt x="2274125" y="1771243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12E96A4-052B-CE4F-BC79-E7057C9CDFC4}"/>
                </a:ext>
              </a:extLst>
            </p:cNvPr>
            <p:cNvSpPr/>
            <p:nvPr/>
          </p:nvSpPr>
          <p:spPr>
            <a:xfrm>
              <a:off x="4573751" y="4077510"/>
              <a:ext cx="859790" cy="747395"/>
            </a:xfrm>
            <a:custGeom>
              <a:avLst/>
              <a:gdLst/>
              <a:ahLst/>
              <a:cxnLst/>
              <a:rect l="l" t="t" r="r" b="b"/>
              <a:pathLst>
                <a:path w="859789" h="747395">
                  <a:moveTo>
                    <a:pt x="0" y="0"/>
                  </a:moveTo>
                  <a:lnTo>
                    <a:pt x="613730" y="747296"/>
                  </a:lnTo>
                  <a:lnTo>
                    <a:pt x="859617" y="443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ABCDDE03-420C-BE39-1C6A-821646BA2E86}"/>
                </a:ext>
              </a:extLst>
            </p:cNvPr>
            <p:cNvSpPr/>
            <p:nvPr/>
          </p:nvSpPr>
          <p:spPr>
            <a:xfrm>
              <a:off x="5241719" y="4563363"/>
              <a:ext cx="778510" cy="778510"/>
            </a:xfrm>
            <a:custGeom>
              <a:avLst/>
              <a:gdLst/>
              <a:ahLst/>
              <a:cxnLst/>
              <a:rect l="l" t="t" r="r" b="b"/>
              <a:pathLst>
                <a:path w="778510" h="778510">
                  <a:moveTo>
                    <a:pt x="254002" y="0"/>
                  </a:moveTo>
                  <a:lnTo>
                    <a:pt x="0" y="313655"/>
                  </a:lnTo>
                  <a:lnTo>
                    <a:pt x="334272" y="778300"/>
                  </a:lnTo>
                  <a:lnTo>
                    <a:pt x="777976" y="230359"/>
                  </a:lnTo>
                  <a:lnTo>
                    <a:pt x="254002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D3B3E5A-56D7-306B-798D-A34D37ED02ED}"/>
                </a:ext>
              </a:extLst>
            </p:cNvPr>
            <p:cNvSpPr/>
            <p:nvPr/>
          </p:nvSpPr>
          <p:spPr>
            <a:xfrm>
              <a:off x="5630558" y="4834338"/>
              <a:ext cx="986155" cy="1030605"/>
            </a:xfrm>
            <a:custGeom>
              <a:avLst/>
              <a:gdLst/>
              <a:ahLst/>
              <a:cxnLst/>
              <a:rect l="l" t="t" r="r" b="b"/>
              <a:pathLst>
                <a:path w="986154" h="1030604">
                  <a:moveTo>
                    <a:pt x="452698" y="0"/>
                  </a:moveTo>
                  <a:lnTo>
                    <a:pt x="0" y="559030"/>
                  </a:lnTo>
                  <a:lnTo>
                    <a:pt x="353036" y="1030607"/>
                  </a:lnTo>
                  <a:lnTo>
                    <a:pt x="985750" y="249280"/>
                  </a:lnTo>
                  <a:lnTo>
                    <a:pt x="45269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4C6E2E56-8A30-B3FA-23B2-051A244EC8E3}"/>
                </a:ext>
              </a:extLst>
            </p:cNvPr>
            <p:cNvSpPr/>
            <p:nvPr/>
          </p:nvSpPr>
          <p:spPr>
            <a:xfrm>
              <a:off x="3921469" y="6557099"/>
              <a:ext cx="967105" cy="404495"/>
            </a:xfrm>
            <a:custGeom>
              <a:avLst/>
              <a:gdLst/>
              <a:ahLst/>
              <a:cxnLst/>
              <a:rect l="l" t="t" r="r" b="b"/>
              <a:pathLst>
                <a:path w="967104" h="404495">
                  <a:moveTo>
                    <a:pt x="878842" y="0"/>
                  </a:moveTo>
                  <a:lnTo>
                    <a:pt x="0" y="404259"/>
                  </a:lnTo>
                  <a:lnTo>
                    <a:pt x="966714" y="380700"/>
                  </a:lnTo>
                  <a:lnTo>
                    <a:pt x="878842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49E27DFE-9112-D4F5-84E4-E2ACCF4D4EB2}"/>
                </a:ext>
              </a:extLst>
            </p:cNvPr>
            <p:cNvSpPr/>
            <p:nvPr/>
          </p:nvSpPr>
          <p:spPr>
            <a:xfrm>
              <a:off x="4871906" y="6262865"/>
              <a:ext cx="662940" cy="687070"/>
            </a:xfrm>
            <a:custGeom>
              <a:avLst/>
              <a:gdLst/>
              <a:ahLst/>
              <a:cxnLst/>
              <a:rect l="l" t="t" r="r" b="b"/>
              <a:pathLst>
                <a:path w="662939" h="687070">
                  <a:moveTo>
                    <a:pt x="504120" y="0"/>
                  </a:moveTo>
                  <a:lnTo>
                    <a:pt x="0" y="271080"/>
                  </a:lnTo>
                  <a:lnTo>
                    <a:pt x="90782" y="664335"/>
                  </a:lnTo>
                  <a:lnTo>
                    <a:pt x="662733" y="687005"/>
                  </a:lnTo>
                  <a:lnTo>
                    <a:pt x="504120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0193C925-116D-19CA-207A-BCC9D1E81282}"/>
                </a:ext>
              </a:extLst>
            </p:cNvPr>
            <p:cNvSpPr/>
            <p:nvPr/>
          </p:nvSpPr>
          <p:spPr>
            <a:xfrm>
              <a:off x="5447150" y="5971222"/>
              <a:ext cx="751205" cy="979805"/>
            </a:xfrm>
            <a:custGeom>
              <a:avLst/>
              <a:gdLst/>
              <a:ahLst/>
              <a:cxnLst/>
              <a:rect l="l" t="t" r="r" b="b"/>
              <a:pathLst>
                <a:path w="751204" h="979804">
                  <a:moveTo>
                    <a:pt x="524643" y="0"/>
                  </a:moveTo>
                  <a:lnTo>
                    <a:pt x="0" y="266567"/>
                  </a:lnTo>
                  <a:lnTo>
                    <a:pt x="161806" y="967467"/>
                  </a:lnTo>
                  <a:lnTo>
                    <a:pt x="750793" y="979614"/>
                  </a:lnTo>
                  <a:lnTo>
                    <a:pt x="524643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86216BEF-FE0B-4B8D-11DA-C4C3AFA21758}"/>
                </a:ext>
              </a:extLst>
            </p:cNvPr>
            <p:cNvSpPr/>
            <p:nvPr/>
          </p:nvSpPr>
          <p:spPr>
            <a:xfrm>
              <a:off x="5721909" y="8296243"/>
              <a:ext cx="2969260" cy="941705"/>
            </a:xfrm>
            <a:custGeom>
              <a:avLst/>
              <a:gdLst/>
              <a:ahLst/>
              <a:cxnLst/>
              <a:rect l="l" t="t" r="r" b="b"/>
              <a:pathLst>
                <a:path w="2969259" h="941704">
                  <a:moveTo>
                    <a:pt x="593420" y="172808"/>
                  </a:moveTo>
                  <a:lnTo>
                    <a:pt x="242989" y="0"/>
                  </a:lnTo>
                  <a:lnTo>
                    <a:pt x="0" y="936345"/>
                  </a:lnTo>
                  <a:lnTo>
                    <a:pt x="593420" y="172808"/>
                  </a:lnTo>
                  <a:close/>
                </a:path>
                <a:path w="2969259" h="941704">
                  <a:moveTo>
                    <a:pt x="2968815" y="941539"/>
                  </a:moveTo>
                  <a:lnTo>
                    <a:pt x="2724315" y="5918"/>
                  </a:lnTo>
                  <a:lnTo>
                    <a:pt x="2373896" y="178739"/>
                  </a:lnTo>
                  <a:lnTo>
                    <a:pt x="2968815" y="941539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92F1998B-FF1F-E04C-FE42-384CA468802E}"/>
                </a:ext>
              </a:extLst>
            </p:cNvPr>
            <p:cNvSpPr/>
            <p:nvPr/>
          </p:nvSpPr>
          <p:spPr>
            <a:xfrm>
              <a:off x="5992304" y="7664227"/>
              <a:ext cx="2426970" cy="746760"/>
            </a:xfrm>
            <a:custGeom>
              <a:avLst/>
              <a:gdLst/>
              <a:ahLst/>
              <a:cxnLst/>
              <a:rect l="l" t="t" r="r" b="b"/>
              <a:pathLst>
                <a:path w="2426970" h="746759">
                  <a:moveTo>
                    <a:pt x="741375" y="311848"/>
                  </a:moveTo>
                  <a:lnTo>
                    <a:pt x="109016" y="0"/>
                  </a:lnTo>
                  <a:lnTo>
                    <a:pt x="0" y="561911"/>
                  </a:lnTo>
                  <a:lnTo>
                    <a:pt x="361975" y="740422"/>
                  </a:lnTo>
                  <a:lnTo>
                    <a:pt x="741375" y="311848"/>
                  </a:lnTo>
                  <a:close/>
                </a:path>
                <a:path w="2426970" h="746759">
                  <a:moveTo>
                    <a:pt x="2426512" y="567842"/>
                  </a:moveTo>
                  <a:lnTo>
                    <a:pt x="2317496" y="5930"/>
                  </a:lnTo>
                  <a:lnTo>
                    <a:pt x="1685137" y="317779"/>
                  </a:lnTo>
                  <a:lnTo>
                    <a:pt x="2064550" y="746353"/>
                  </a:lnTo>
                  <a:lnTo>
                    <a:pt x="2426512" y="567842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82B0228A-D20C-CDFB-0E12-4C165748A6DF}"/>
                </a:ext>
              </a:extLst>
            </p:cNvPr>
            <p:cNvSpPr/>
            <p:nvPr/>
          </p:nvSpPr>
          <p:spPr>
            <a:xfrm>
              <a:off x="6126924" y="7018318"/>
              <a:ext cx="2155190" cy="900430"/>
            </a:xfrm>
            <a:custGeom>
              <a:avLst/>
              <a:gdLst/>
              <a:ahLst/>
              <a:cxnLst/>
              <a:rect l="l" t="t" r="r" b="b"/>
              <a:pathLst>
                <a:path w="2155190" h="900429">
                  <a:moveTo>
                    <a:pt x="1027214" y="444677"/>
                  </a:moveTo>
                  <a:lnTo>
                    <a:pt x="125501" y="0"/>
                  </a:lnTo>
                  <a:lnTo>
                    <a:pt x="0" y="574941"/>
                  </a:lnTo>
                  <a:lnTo>
                    <a:pt x="645147" y="893102"/>
                  </a:lnTo>
                  <a:lnTo>
                    <a:pt x="1027214" y="444677"/>
                  </a:lnTo>
                  <a:close/>
                </a:path>
                <a:path w="2155190" h="900429">
                  <a:moveTo>
                    <a:pt x="2154948" y="582028"/>
                  </a:moveTo>
                  <a:lnTo>
                    <a:pt x="2031784" y="5956"/>
                  </a:lnTo>
                  <a:lnTo>
                    <a:pt x="1130071" y="450608"/>
                  </a:lnTo>
                  <a:lnTo>
                    <a:pt x="1509788" y="900188"/>
                  </a:lnTo>
                  <a:lnTo>
                    <a:pt x="2154948" y="582028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60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07669" y="-288925"/>
            <a:ext cx="20694319" cy="11887200"/>
            <a:chOff x="-333291" y="-296545"/>
            <a:chExt cx="20694319" cy="11887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0260" y="-150081"/>
              <a:ext cx="20491288" cy="115230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333291" y="-296545"/>
              <a:ext cx="8167311" cy="11887200"/>
            </a:xfrm>
            <a:custGeom>
              <a:avLst/>
              <a:gdLst/>
              <a:ahLst/>
              <a:cxnLst/>
              <a:rect l="l" t="t" r="r" b="b"/>
              <a:pathLst>
                <a:path w="7937500" h="11301730">
                  <a:moveTo>
                    <a:pt x="7937255" y="0"/>
                  </a:moveTo>
                  <a:lnTo>
                    <a:pt x="0" y="0"/>
                  </a:lnTo>
                  <a:lnTo>
                    <a:pt x="0" y="11301142"/>
                  </a:lnTo>
                  <a:lnTo>
                    <a:pt x="7937255" y="11301142"/>
                  </a:lnTo>
                  <a:lnTo>
                    <a:pt x="7937255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4655" y="1150221"/>
            <a:ext cx="5698490" cy="398698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6400" spc="-10" dirty="0">
                <a:latin typeface="Arial Black"/>
                <a:cs typeface="Arial Black"/>
              </a:rPr>
              <a:t>Workshopsmaterial</a:t>
            </a:r>
          </a:p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6400" spc="-10" dirty="0">
                <a:latin typeface="Arial" panose="020B0604020202020204" pitchFamily="34" charset="0"/>
                <a:cs typeface="Arial" panose="020B0604020202020204" pitchFamily="34" charset="0"/>
              </a:rPr>
              <a:t>Proaktiv beslutssnurra</a:t>
            </a:r>
            <a:endParaRPr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7356" y="5758159"/>
            <a:ext cx="1979930" cy="1651635"/>
            <a:chOff x="1177356" y="5758159"/>
            <a:chExt cx="1979930" cy="16516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042B4CA3-EFB1-B495-CB55-66AA545AAF49}"/>
              </a:ext>
            </a:extLst>
          </p:cNvPr>
          <p:cNvGrpSpPr/>
          <p:nvPr/>
        </p:nvGrpSpPr>
        <p:grpSpPr>
          <a:xfrm>
            <a:off x="965658" y="3063875"/>
            <a:ext cx="18762759" cy="7133776"/>
            <a:chOff x="537449" y="3292475"/>
            <a:chExt cx="18762759" cy="7133776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2D4E118-EC48-AB63-1885-E431EE641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449" y="3292475"/>
              <a:ext cx="4921470" cy="70972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D267FEAA-2123-DB8A-4BEB-3B7D6491765A}"/>
                </a:ext>
              </a:extLst>
            </p:cNvPr>
            <p:cNvGrpSpPr/>
            <p:nvPr/>
          </p:nvGrpSpPr>
          <p:grpSpPr>
            <a:xfrm>
              <a:off x="5861050" y="3292475"/>
              <a:ext cx="13439158" cy="7133776"/>
              <a:chOff x="5850050" y="3288784"/>
              <a:chExt cx="13439158" cy="7133776"/>
            </a:xfrm>
          </p:grpSpPr>
          <p:pic>
            <p:nvPicPr>
              <p:cNvPr id="5" name="Bildobjekt 4">
                <a:extLst>
                  <a:ext uri="{FF2B5EF4-FFF2-40B4-BE49-F238E27FC236}">
                    <a16:creationId xmlns:a16="http://schemas.microsoft.com/office/drawing/2014/main" id="{5E6585CB-442C-36EB-72F8-A0EC289F7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4045" y="4664075"/>
                <a:ext cx="2385163" cy="339389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364EB555-2A03-B0B9-2C7F-25CF36CD4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0050" y="3292475"/>
                <a:ext cx="2400679" cy="33968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15069D9A-AB48-952C-58A2-E4C6B2993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7247" y="3295397"/>
                <a:ext cx="2400679" cy="339389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40C6399F-E7DD-94A5-1C7B-F8C3ED560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21174" y="3288784"/>
                <a:ext cx="2362559" cy="340050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id="{17A362F3-A8A6-4CA7-96EC-95BCC335B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74864" y="3288784"/>
                <a:ext cx="2382833" cy="34005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076E2182-647A-79E1-ADE6-52260E08E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8446" y="6980845"/>
                <a:ext cx="2415482" cy="34089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" name="Grupp 1">
                <a:extLst>
                  <a:ext uri="{FF2B5EF4-FFF2-40B4-BE49-F238E27FC236}">
                    <a16:creationId xmlns:a16="http://schemas.microsoft.com/office/drawing/2014/main" id="{310AB76B-73F0-3ECA-2894-369E2B822CAB}"/>
                  </a:ext>
                </a:extLst>
              </p:cNvPr>
              <p:cNvGrpSpPr/>
              <p:nvPr/>
            </p:nvGrpSpPr>
            <p:grpSpPr>
              <a:xfrm>
                <a:off x="8607630" y="6980845"/>
                <a:ext cx="2396262" cy="3408907"/>
                <a:chOff x="10101934" y="3950222"/>
                <a:chExt cx="2396262" cy="3408907"/>
              </a:xfrm>
            </p:grpSpPr>
            <p:pic>
              <p:nvPicPr>
                <p:cNvPr id="17" name="Bildobjekt 16">
                  <a:extLst>
                    <a:ext uri="{FF2B5EF4-FFF2-40B4-BE49-F238E27FC236}">
                      <a16:creationId xmlns:a16="http://schemas.microsoft.com/office/drawing/2014/main" id="{59507F9B-07D8-7334-F506-B53B93D30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01934" y="3950222"/>
                  <a:ext cx="2396262" cy="3408907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811CAE29-AEEC-D5A7-BC30-5AEFC0E9492A}"/>
                    </a:ext>
                  </a:extLst>
                </p:cNvPr>
                <p:cNvSpPr txBox="1"/>
                <p:nvPr/>
              </p:nvSpPr>
              <p:spPr>
                <a:xfrm>
                  <a:off x="10868009" y="4243801"/>
                  <a:ext cx="1254147" cy="464423"/>
                </a:xfrm>
                <a:prstGeom prst="rect">
                  <a:avLst/>
                </a:prstGeom>
                <a:solidFill>
                  <a:srgbClr val="D1E2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 defTabSz="2010400" rtl="0"/>
                  <a:r>
                    <a:rPr lang="sv-SE" sz="2418" b="1" kern="1200" dirty="0">
                      <a:solidFill>
                        <a:prstClr val="black"/>
                      </a:solidFill>
                      <a:latin typeface="Arial"/>
                      <a:ea typeface="+mn-ea"/>
                      <a:cs typeface="+mn-cs"/>
                    </a:rPr>
                    <a:t># 6</a:t>
                  </a:r>
                </a:p>
              </p:txBody>
            </p:sp>
          </p:grpSp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C174E477-8A1A-0586-4E61-A70664E47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8382" y="6980845"/>
                <a:ext cx="2390134" cy="339389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id="{BB874296-889E-5408-CFF4-02F36A859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74864" y="7048870"/>
                <a:ext cx="2415482" cy="337369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5B76B5D1-B3D1-86D7-F2DD-B0ADFB7C0357}"/>
              </a:ext>
            </a:extLst>
          </p:cNvPr>
          <p:cNvSpPr txBox="1"/>
          <p:nvPr/>
        </p:nvSpPr>
        <p:spPr>
          <a:xfrm>
            <a:off x="972008" y="1311275"/>
            <a:ext cx="12496800" cy="10066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70"/>
              </a:spcBef>
            </a:pPr>
            <a:r>
              <a:rPr lang="sv-SE" sz="6400" b="1" spc="-10" dirty="0">
                <a:latin typeface="Arial" panose="020B0604020202020204" pitchFamily="34" charset="0"/>
                <a:cs typeface="Arial" panose="020B0604020202020204" pitchFamily="34" charset="0"/>
              </a:rPr>
              <a:t>Goda och jämlika uppväxtvillkor</a:t>
            </a:r>
          </a:p>
        </p:txBody>
      </p:sp>
    </p:spTree>
    <p:extLst>
      <p:ext uri="{BB962C8B-B14F-4D97-AF65-F5344CB8AC3E}">
        <p14:creationId xmlns:p14="http://schemas.microsoft.com/office/powerpoint/2010/main" val="355378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text, fotbeklädnader, person&#10;&#10;Automatiskt genererad beskrivning">
            <a:extLst>
              <a:ext uri="{FF2B5EF4-FFF2-40B4-BE49-F238E27FC236}">
                <a16:creationId xmlns:a16="http://schemas.microsoft.com/office/drawing/2014/main" id="{34202C1D-C7EB-76C5-CCCB-CFCD1C72DF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910371"/>
            <a:ext cx="6649147" cy="94335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0" y="945296"/>
            <a:ext cx="6649147" cy="94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1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0" y="989783"/>
            <a:ext cx="6846208" cy="9713157"/>
          </a:xfrm>
          <a:prstGeom prst="rect">
            <a:avLst/>
          </a:prstGeom>
        </p:spPr>
      </p:pic>
      <p:pic>
        <p:nvPicPr>
          <p:cNvPr id="2" name="Bildobjekt 1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74A40E08-A623-F4D2-4BB7-81CD80A822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003299"/>
            <a:ext cx="6827158" cy="96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03" y="937888"/>
            <a:ext cx="6649147" cy="94335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b="1369"/>
          <a:stretch/>
        </p:blipFill>
        <p:spPr>
          <a:xfrm>
            <a:off x="3117850" y="937888"/>
            <a:ext cx="6653231" cy="94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9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1085851"/>
            <a:ext cx="6649147" cy="9433574"/>
          </a:xfrm>
          <a:prstGeom prst="rect">
            <a:avLst/>
          </a:prstGeom>
        </p:spPr>
      </p:pic>
      <p:pic>
        <p:nvPicPr>
          <p:cNvPr id="2" name="Bildobjekt 1" descr="En bild som visar text, skärmbild, tecknad serie, illustration&#10;&#10;Automatiskt genererad beskrivning">
            <a:extLst>
              <a:ext uri="{FF2B5EF4-FFF2-40B4-BE49-F238E27FC236}">
                <a16:creationId xmlns:a16="http://schemas.microsoft.com/office/drawing/2014/main" id="{33EB2374-92EB-C194-1B80-6751999913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44" y="1061509"/>
            <a:ext cx="6666306" cy="94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1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33" y="1311275"/>
            <a:ext cx="6649147" cy="9433574"/>
          </a:xfrm>
          <a:prstGeom prst="rect">
            <a:avLst/>
          </a:prstGeom>
        </p:spPr>
      </p:pic>
      <p:pic>
        <p:nvPicPr>
          <p:cNvPr id="2" name="Bildobjekt 1" descr="En bild som visar fotbeklädnader, klädsel, text, tecknad serie&#10;&#10;Automatiskt genererad beskrivning">
            <a:extLst>
              <a:ext uri="{FF2B5EF4-FFF2-40B4-BE49-F238E27FC236}">
                <a16:creationId xmlns:a16="http://schemas.microsoft.com/office/drawing/2014/main" id="{105A1A6D-2AA1-2E10-5122-72E4339BA1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3" y="1311275"/>
            <a:ext cx="6638564" cy="94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7" y="1235074"/>
            <a:ext cx="6649147" cy="9433574"/>
          </a:xfrm>
          <a:prstGeom prst="rect">
            <a:avLst/>
          </a:prstGeom>
        </p:spPr>
      </p:pic>
      <p:pic>
        <p:nvPicPr>
          <p:cNvPr id="2" name="Bildobjekt 1" descr="En bild som visar text, tecknad serie, clipart, illustration&#10;&#10;Automatiskt genererad beskrivning">
            <a:extLst>
              <a:ext uri="{FF2B5EF4-FFF2-40B4-BE49-F238E27FC236}">
                <a16:creationId xmlns:a16="http://schemas.microsoft.com/office/drawing/2014/main" id="{EB5323D9-F29A-898D-B918-D883537B23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235075"/>
            <a:ext cx="6649145" cy="94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67" y="1082675"/>
            <a:ext cx="6649147" cy="9433574"/>
          </a:xfrm>
          <a:prstGeom prst="rect">
            <a:avLst/>
          </a:prstGeom>
        </p:spPr>
      </p:pic>
      <p:pic>
        <p:nvPicPr>
          <p:cNvPr id="2" name="Bildobjekt 1" descr="En bild som visar text, clipart, tecknad serie, illustration&#10;&#10;Automatiskt genererad beskrivning">
            <a:extLst>
              <a:ext uri="{FF2B5EF4-FFF2-40B4-BE49-F238E27FC236}">
                <a16:creationId xmlns:a16="http://schemas.microsoft.com/office/drawing/2014/main" id="{80A5D5C9-E021-1989-FA89-EE5C90853A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082675"/>
            <a:ext cx="6649147" cy="94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8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33" y="937888"/>
            <a:ext cx="6649147" cy="9433574"/>
          </a:xfrm>
          <a:prstGeom prst="rect">
            <a:avLst/>
          </a:prstGeom>
        </p:spPr>
      </p:pic>
      <p:pic>
        <p:nvPicPr>
          <p:cNvPr id="2" name="Bildobjekt 1" descr="En bild som visar text, tecknad serie&#10;&#10;Automatiskt genererad beskrivning">
            <a:extLst>
              <a:ext uri="{FF2B5EF4-FFF2-40B4-BE49-F238E27FC236}">
                <a16:creationId xmlns:a16="http://schemas.microsoft.com/office/drawing/2014/main" id="{6F776DED-3667-A226-FE0F-88E5839328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0" y="937888"/>
            <a:ext cx="6649150" cy="94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1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0550F1-01E3-5B16-8C15-4C0AA9275871}"/>
              </a:ext>
            </a:extLst>
          </p:cNvPr>
          <p:cNvSpPr/>
          <p:nvPr/>
        </p:nvSpPr>
        <p:spPr>
          <a:xfrm>
            <a:off x="12304231" y="2816177"/>
            <a:ext cx="6452235" cy="6290310"/>
          </a:xfrm>
          <a:custGeom>
            <a:avLst/>
            <a:gdLst/>
            <a:ahLst/>
            <a:cxnLst/>
            <a:rect l="l" t="t" r="r" b="b"/>
            <a:pathLst>
              <a:path w="6452234" h="6290309">
                <a:moveTo>
                  <a:pt x="6452044" y="2244979"/>
                </a:moveTo>
                <a:lnTo>
                  <a:pt x="4661725" y="0"/>
                </a:lnTo>
                <a:lnTo>
                  <a:pt x="1790293" y="0"/>
                </a:lnTo>
                <a:lnTo>
                  <a:pt x="0" y="2244979"/>
                </a:lnTo>
                <a:lnTo>
                  <a:pt x="638937" y="5044402"/>
                </a:lnTo>
                <a:lnTo>
                  <a:pt x="3226016" y="6290272"/>
                </a:lnTo>
                <a:lnTo>
                  <a:pt x="5813082" y="5044402"/>
                </a:lnTo>
                <a:lnTo>
                  <a:pt x="6452044" y="2244979"/>
                </a:lnTo>
                <a:close/>
              </a:path>
            </a:pathLst>
          </a:custGeom>
          <a:noFill/>
          <a:ln w="28575">
            <a:solidFill>
              <a:srgbClr val="7BC5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FE9689F-C306-77B0-1B8C-2741973A3C71}"/>
              </a:ext>
            </a:extLst>
          </p:cNvPr>
          <p:cNvSpPr txBox="1"/>
          <p:nvPr/>
        </p:nvSpPr>
        <p:spPr>
          <a:xfrm>
            <a:off x="13826746" y="3670978"/>
            <a:ext cx="3851127" cy="2069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ts val="3020"/>
              </a:lnSpc>
              <a:spcBef>
                <a:spcPts val="100"/>
              </a:spcBef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Vad behöver ni satsa på för att skapa goda </a:t>
            </a:r>
            <a:r>
              <a:rPr lang="sv-SE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jämlika </a:t>
            </a:r>
            <a:r>
              <a:rPr lang="sv-SE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uppväxtvillkor?</a:t>
            </a:r>
            <a:br>
              <a:rPr lang="sv-SE" sz="24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spc="-10" dirty="0">
                <a:latin typeface="Arial" panose="020B0604020202020204" pitchFamily="34" charset="0"/>
                <a:cs typeface="Arial" panose="020B0604020202020204" pitchFamily="34" charset="0"/>
              </a:rPr>
              <a:t>Skriv och berätta!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63195">
              <a:lnSpc>
                <a:spcPct val="100000"/>
              </a:lnSpc>
              <a:spcBef>
                <a:spcPts val="1710"/>
              </a:spcBef>
              <a:buChar char="-"/>
              <a:tabLst>
                <a:tab pos="192405" algn="l"/>
              </a:tabLst>
            </a:pP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A65B628-685F-70A4-BF8C-EA3DF38D814F}"/>
              </a:ext>
            </a:extLst>
          </p:cNvPr>
          <p:cNvSpPr txBox="1"/>
          <p:nvPr/>
        </p:nvSpPr>
        <p:spPr>
          <a:xfrm>
            <a:off x="385507" y="8141891"/>
            <a:ext cx="2597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Preventionstjärnan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BEF79FC-9B58-E3F8-535E-69F14808F865}"/>
              </a:ext>
            </a:extLst>
          </p:cNvPr>
          <p:cNvSpPr/>
          <p:nvPr/>
        </p:nvSpPr>
        <p:spPr>
          <a:xfrm>
            <a:off x="6047547" y="5117519"/>
            <a:ext cx="2331085" cy="2272665"/>
          </a:xfrm>
          <a:custGeom>
            <a:avLst/>
            <a:gdLst/>
            <a:ahLst/>
            <a:cxnLst/>
            <a:rect l="l" t="t" r="r" b="b"/>
            <a:pathLst>
              <a:path w="2331084" h="2272665">
                <a:moveTo>
                  <a:pt x="1684126" y="0"/>
                </a:moveTo>
                <a:lnTo>
                  <a:pt x="646776" y="0"/>
                </a:lnTo>
                <a:lnTo>
                  <a:pt x="0" y="811032"/>
                </a:lnTo>
                <a:lnTo>
                  <a:pt x="230830" y="1822373"/>
                </a:lnTo>
                <a:lnTo>
                  <a:pt x="1165451" y="2272464"/>
                </a:lnTo>
                <a:lnTo>
                  <a:pt x="2100072" y="1822373"/>
                </a:lnTo>
                <a:lnTo>
                  <a:pt x="2330902" y="811032"/>
                </a:lnTo>
                <a:lnTo>
                  <a:pt x="1684126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33D8DE-5D5B-BCA4-BD0F-04530D5CC3CC}"/>
              </a:ext>
            </a:extLst>
          </p:cNvPr>
          <p:cNvSpPr txBox="1"/>
          <p:nvPr/>
        </p:nvSpPr>
        <p:spPr>
          <a:xfrm>
            <a:off x="6219803" y="2051045"/>
            <a:ext cx="2019935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210" marR="5080" indent="-27114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ANDT–problematik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34776A8-FFB3-DE46-A4AE-6D73C36C4205}"/>
              </a:ext>
            </a:extLst>
          </p:cNvPr>
          <p:cNvSpPr txBox="1"/>
          <p:nvPr/>
        </p:nvSpPr>
        <p:spPr>
          <a:xfrm>
            <a:off x="2768484" y="6710991"/>
            <a:ext cx="72771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Helvetica"/>
                <a:cs typeface="Helvetica"/>
              </a:rPr>
              <a:t>Fysisk </a:t>
            </a:r>
            <a:r>
              <a:rPr sz="1750" b="1" spc="-20" dirty="0">
                <a:latin typeface="Helvetica"/>
                <a:cs typeface="Helvetica"/>
              </a:rPr>
              <a:t>ohälsa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D499242-1BD8-E68B-DDCF-D58E30CE9803}"/>
              </a:ext>
            </a:extLst>
          </p:cNvPr>
          <p:cNvSpPr txBox="1"/>
          <p:nvPr/>
        </p:nvSpPr>
        <p:spPr>
          <a:xfrm>
            <a:off x="8195485" y="9324205"/>
            <a:ext cx="131889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75A9514-3CB9-DF18-F527-E96B6D36BC18}"/>
              </a:ext>
            </a:extLst>
          </p:cNvPr>
          <p:cNvSpPr txBox="1"/>
          <p:nvPr/>
        </p:nvSpPr>
        <p:spPr>
          <a:xfrm>
            <a:off x="4688225" y="9324205"/>
            <a:ext cx="188595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-61594">
              <a:lnSpc>
                <a:spcPct val="100000"/>
              </a:lnSpc>
              <a:spcBef>
                <a:spcPts val="95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175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sysslolöshet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65D753F-46EB-B15E-92F4-265927901F1D}"/>
              </a:ext>
            </a:extLst>
          </p:cNvPr>
          <p:cNvSpPr txBox="1"/>
          <p:nvPr/>
        </p:nvSpPr>
        <p:spPr>
          <a:xfrm>
            <a:off x="10040391" y="3552330"/>
            <a:ext cx="850900" cy="55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F2FFFF7-2225-342C-A608-3F7EABDDF55E}"/>
              </a:ext>
            </a:extLst>
          </p:cNvPr>
          <p:cNvSpPr txBox="1"/>
          <p:nvPr/>
        </p:nvSpPr>
        <p:spPr>
          <a:xfrm>
            <a:off x="3853651" y="3552330"/>
            <a:ext cx="124460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451C2908-3D81-D34B-FD48-79740AE33717}"/>
              </a:ext>
            </a:extLst>
          </p:cNvPr>
          <p:cNvSpPr txBox="1"/>
          <p:nvPr/>
        </p:nvSpPr>
        <p:spPr>
          <a:xfrm>
            <a:off x="10677350" y="6803389"/>
            <a:ext cx="49403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20" dirty="0">
                <a:latin typeface="Helvetica"/>
                <a:cs typeface="Helvetica"/>
              </a:rPr>
              <a:t>Våld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37007E0-9172-84BF-644A-FFA7759085F2}"/>
              </a:ext>
            </a:extLst>
          </p:cNvPr>
          <p:cNvSpPr txBox="1"/>
          <p:nvPr/>
        </p:nvSpPr>
        <p:spPr>
          <a:xfrm>
            <a:off x="6599180" y="5679233"/>
            <a:ext cx="1228090" cy="11118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320675">
              <a:lnSpc>
                <a:spcPct val="105900"/>
              </a:lnSpc>
              <a:spcBef>
                <a:spcPts val="5"/>
              </a:spcBef>
            </a:pPr>
            <a:r>
              <a:rPr sz="1700" b="1" spc="-20" dirty="0">
                <a:latin typeface="Arial" panose="020B0604020202020204" pitchFamily="34" charset="0"/>
                <a:cs typeface="Arial" panose="020B0604020202020204" pitchFamily="34" charset="0"/>
              </a:rPr>
              <a:t>Goda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144780" indent="-147320">
              <a:lnSpc>
                <a:spcPct val="105900"/>
              </a:lnSpc>
            </a:pP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uppväxt- villkor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5EDD7C58-18B5-E879-C05C-51CE9CA3FBF9}"/>
              </a:ext>
            </a:extLst>
          </p:cNvPr>
          <p:cNvSpPr/>
          <p:nvPr/>
        </p:nvSpPr>
        <p:spPr>
          <a:xfrm>
            <a:off x="7017639" y="2816177"/>
            <a:ext cx="391160" cy="947419"/>
          </a:xfrm>
          <a:custGeom>
            <a:avLst/>
            <a:gdLst/>
            <a:ahLst/>
            <a:cxnLst/>
            <a:rect l="l" t="t" r="r" b="b"/>
            <a:pathLst>
              <a:path w="391159" h="947420">
                <a:moveTo>
                  <a:pt x="196203" y="0"/>
                </a:moveTo>
                <a:lnTo>
                  <a:pt x="0" y="947248"/>
                </a:lnTo>
                <a:lnTo>
                  <a:pt x="390721" y="947248"/>
                </a:lnTo>
                <a:lnTo>
                  <a:pt x="196203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98EF542E-1D25-CBA5-0BDB-99063F30AFBB}"/>
              </a:ext>
            </a:extLst>
          </p:cNvPr>
          <p:cNvSpPr/>
          <p:nvPr/>
        </p:nvSpPr>
        <p:spPr>
          <a:xfrm>
            <a:off x="6860467" y="3838442"/>
            <a:ext cx="705485" cy="552450"/>
          </a:xfrm>
          <a:custGeom>
            <a:avLst/>
            <a:gdLst/>
            <a:ahLst/>
            <a:cxnLst/>
            <a:rect l="l" t="t" r="r" b="b"/>
            <a:pathLst>
              <a:path w="705484" h="552450">
                <a:moveTo>
                  <a:pt x="554328" y="0"/>
                </a:moveTo>
                <a:lnTo>
                  <a:pt x="150728" y="0"/>
                </a:lnTo>
                <a:lnTo>
                  <a:pt x="0" y="552171"/>
                </a:lnTo>
                <a:lnTo>
                  <a:pt x="705067" y="552171"/>
                </a:lnTo>
                <a:lnTo>
                  <a:pt x="554328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938AD5C8-899D-9423-B33A-2F0C252C2B69}"/>
              </a:ext>
            </a:extLst>
          </p:cNvPr>
          <p:cNvGrpSpPr/>
          <p:nvPr/>
        </p:nvGrpSpPr>
        <p:grpSpPr>
          <a:xfrm>
            <a:off x="3921469" y="4056650"/>
            <a:ext cx="6598284" cy="5181600"/>
            <a:chOff x="3921469" y="4056650"/>
            <a:chExt cx="6598284" cy="5181600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9A22AA08-6F97-C137-35D5-6F08AB3797D7}"/>
                </a:ext>
              </a:extLst>
            </p:cNvPr>
            <p:cNvSpPr/>
            <p:nvPr/>
          </p:nvSpPr>
          <p:spPr>
            <a:xfrm>
              <a:off x="8980742" y="4056652"/>
              <a:ext cx="1539240" cy="2884170"/>
            </a:xfrm>
            <a:custGeom>
              <a:avLst/>
              <a:gdLst/>
              <a:ahLst/>
              <a:cxnLst/>
              <a:rect l="l" t="t" r="r" b="b"/>
              <a:pathLst>
                <a:path w="1539240" h="2884170">
                  <a:moveTo>
                    <a:pt x="859612" y="0"/>
                  </a:moveTo>
                  <a:lnTo>
                    <a:pt x="0" y="443649"/>
                  </a:lnTo>
                  <a:lnTo>
                    <a:pt x="245884" y="747306"/>
                  </a:lnTo>
                  <a:lnTo>
                    <a:pt x="859612" y="0"/>
                  </a:lnTo>
                  <a:close/>
                </a:path>
                <a:path w="1539240" h="2884170">
                  <a:moveTo>
                    <a:pt x="1538744" y="2883725"/>
                  </a:moveTo>
                  <a:lnTo>
                    <a:pt x="654672" y="2491003"/>
                  </a:lnTo>
                  <a:lnTo>
                    <a:pt x="571766" y="2872829"/>
                  </a:lnTo>
                  <a:lnTo>
                    <a:pt x="1538744" y="2883725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974F2D1-A64D-58EF-D7FF-959557E8058B}"/>
                </a:ext>
              </a:extLst>
            </p:cNvPr>
            <p:cNvSpPr/>
            <p:nvPr/>
          </p:nvSpPr>
          <p:spPr>
            <a:xfrm>
              <a:off x="8394433" y="4542491"/>
              <a:ext cx="1169670" cy="2407920"/>
            </a:xfrm>
            <a:custGeom>
              <a:avLst/>
              <a:gdLst/>
              <a:ahLst/>
              <a:cxnLst/>
              <a:rect l="l" t="t" r="r" b="b"/>
              <a:pathLst>
                <a:path w="1169670" h="2407920">
                  <a:moveTo>
                    <a:pt x="777976" y="313651"/>
                  </a:moveTo>
                  <a:lnTo>
                    <a:pt x="523976" y="0"/>
                  </a:lnTo>
                  <a:lnTo>
                    <a:pt x="0" y="230352"/>
                  </a:lnTo>
                  <a:lnTo>
                    <a:pt x="443699" y="778294"/>
                  </a:lnTo>
                  <a:lnTo>
                    <a:pt x="777976" y="313651"/>
                  </a:lnTo>
                  <a:close/>
                </a:path>
                <a:path w="1169670" h="2407920">
                  <a:moveTo>
                    <a:pt x="1169123" y="1982965"/>
                  </a:moveTo>
                  <a:lnTo>
                    <a:pt x="661479" y="1718500"/>
                  </a:lnTo>
                  <a:lnTo>
                    <a:pt x="511860" y="2407513"/>
                  </a:lnTo>
                  <a:lnTo>
                    <a:pt x="1083475" y="2377363"/>
                  </a:lnTo>
                  <a:lnTo>
                    <a:pt x="1169123" y="198296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FFDDA8DF-960A-0D9F-F58B-EB4DBF3429E2}"/>
                </a:ext>
              </a:extLst>
            </p:cNvPr>
            <p:cNvSpPr/>
            <p:nvPr/>
          </p:nvSpPr>
          <p:spPr>
            <a:xfrm>
              <a:off x="6710299" y="4465592"/>
              <a:ext cx="2274570" cy="2494280"/>
            </a:xfrm>
            <a:custGeom>
              <a:avLst/>
              <a:gdLst/>
              <a:ahLst/>
              <a:cxnLst/>
              <a:rect l="l" t="t" r="r" b="b"/>
              <a:pathLst>
                <a:path w="2274570" h="2494279">
                  <a:moveTo>
                    <a:pt x="1005395" y="571157"/>
                  </a:moveTo>
                  <a:lnTo>
                    <a:pt x="861060" y="0"/>
                  </a:lnTo>
                  <a:lnTo>
                    <a:pt x="141719" y="0"/>
                  </a:lnTo>
                  <a:lnTo>
                    <a:pt x="0" y="571157"/>
                  </a:lnTo>
                  <a:lnTo>
                    <a:pt x="1005395" y="571157"/>
                  </a:lnTo>
                  <a:close/>
                </a:path>
                <a:path w="2274570" h="2494279">
                  <a:moveTo>
                    <a:pt x="2073249" y="906907"/>
                  </a:moveTo>
                  <a:lnTo>
                    <a:pt x="1620558" y="347865"/>
                  </a:lnTo>
                  <a:lnTo>
                    <a:pt x="1087501" y="597154"/>
                  </a:lnTo>
                  <a:lnTo>
                    <a:pt x="1720215" y="1378483"/>
                  </a:lnTo>
                  <a:lnTo>
                    <a:pt x="2073249" y="906907"/>
                  </a:lnTo>
                  <a:close/>
                </a:path>
                <a:path w="2274570" h="2494279">
                  <a:moveTo>
                    <a:pt x="2274125" y="1771243"/>
                  </a:moveTo>
                  <a:lnTo>
                    <a:pt x="1746034" y="1511566"/>
                  </a:lnTo>
                  <a:lnTo>
                    <a:pt x="1532737" y="2494064"/>
                  </a:lnTo>
                  <a:lnTo>
                    <a:pt x="2121522" y="2474201"/>
                  </a:lnTo>
                  <a:lnTo>
                    <a:pt x="2274125" y="1771243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12E96A4-052B-CE4F-BC79-E7057C9CDFC4}"/>
                </a:ext>
              </a:extLst>
            </p:cNvPr>
            <p:cNvSpPr/>
            <p:nvPr/>
          </p:nvSpPr>
          <p:spPr>
            <a:xfrm>
              <a:off x="4573751" y="4077510"/>
              <a:ext cx="859790" cy="747395"/>
            </a:xfrm>
            <a:custGeom>
              <a:avLst/>
              <a:gdLst/>
              <a:ahLst/>
              <a:cxnLst/>
              <a:rect l="l" t="t" r="r" b="b"/>
              <a:pathLst>
                <a:path w="859789" h="747395">
                  <a:moveTo>
                    <a:pt x="0" y="0"/>
                  </a:moveTo>
                  <a:lnTo>
                    <a:pt x="613730" y="747296"/>
                  </a:lnTo>
                  <a:lnTo>
                    <a:pt x="859617" y="443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ABCDDE03-420C-BE39-1C6A-821646BA2E86}"/>
                </a:ext>
              </a:extLst>
            </p:cNvPr>
            <p:cNvSpPr/>
            <p:nvPr/>
          </p:nvSpPr>
          <p:spPr>
            <a:xfrm>
              <a:off x="5241719" y="4563363"/>
              <a:ext cx="778510" cy="778510"/>
            </a:xfrm>
            <a:custGeom>
              <a:avLst/>
              <a:gdLst/>
              <a:ahLst/>
              <a:cxnLst/>
              <a:rect l="l" t="t" r="r" b="b"/>
              <a:pathLst>
                <a:path w="778510" h="778510">
                  <a:moveTo>
                    <a:pt x="254002" y="0"/>
                  </a:moveTo>
                  <a:lnTo>
                    <a:pt x="0" y="313655"/>
                  </a:lnTo>
                  <a:lnTo>
                    <a:pt x="334272" y="778300"/>
                  </a:lnTo>
                  <a:lnTo>
                    <a:pt x="777976" y="230359"/>
                  </a:lnTo>
                  <a:lnTo>
                    <a:pt x="254002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2D3B3E5A-56D7-306B-798D-A34D37ED02ED}"/>
                </a:ext>
              </a:extLst>
            </p:cNvPr>
            <p:cNvSpPr/>
            <p:nvPr/>
          </p:nvSpPr>
          <p:spPr>
            <a:xfrm>
              <a:off x="5630558" y="4834338"/>
              <a:ext cx="986155" cy="1030605"/>
            </a:xfrm>
            <a:custGeom>
              <a:avLst/>
              <a:gdLst/>
              <a:ahLst/>
              <a:cxnLst/>
              <a:rect l="l" t="t" r="r" b="b"/>
              <a:pathLst>
                <a:path w="986154" h="1030604">
                  <a:moveTo>
                    <a:pt x="452698" y="0"/>
                  </a:moveTo>
                  <a:lnTo>
                    <a:pt x="0" y="559030"/>
                  </a:lnTo>
                  <a:lnTo>
                    <a:pt x="353036" y="1030607"/>
                  </a:lnTo>
                  <a:lnTo>
                    <a:pt x="985750" y="249280"/>
                  </a:lnTo>
                  <a:lnTo>
                    <a:pt x="45269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4C6E2E56-8A30-B3FA-23B2-051A244EC8E3}"/>
                </a:ext>
              </a:extLst>
            </p:cNvPr>
            <p:cNvSpPr/>
            <p:nvPr/>
          </p:nvSpPr>
          <p:spPr>
            <a:xfrm>
              <a:off x="3921469" y="6557099"/>
              <a:ext cx="967105" cy="404495"/>
            </a:xfrm>
            <a:custGeom>
              <a:avLst/>
              <a:gdLst/>
              <a:ahLst/>
              <a:cxnLst/>
              <a:rect l="l" t="t" r="r" b="b"/>
              <a:pathLst>
                <a:path w="967104" h="404495">
                  <a:moveTo>
                    <a:pt x="878842" y="0"/>
                  </a:moveTo>
                  <a:lnTo>
                    <a:pt x="0" y="404259"/>
                  </a:lnTo>
                  <a:lnTo>
                    <a:pt x="966714" y="380700"/>
                  </a:lnTo>
                  <a:lnTo>
                    <a:pt x="878842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49E27DFE-9112-D4F5-84E4-E2ACCF4D4EB2}"/>
                </a:ext>
              </a:extLst>
            </p:cNvPr>
            <p:cNvSpPr/>
            <p:nvPr/>
          </p:nvSpPr>
          <p:spPr>
            <a:xfrm>
              <a:off x="4871906" y="6262865"/>
              <a:ext cx="662940" cy="687070"/>
            </a:xfrm>
            <a:custGeom>
              <a:avLst/>
              <a:gdLst/>
              <a:ahLst/>
              <a:cxnLst/>
              <a:rect l="l" t="t" r="r" b="b"/>
              <a:pathLst>
                <a:path w="662939" h="687070">
                  <a:moveTo>
                    <a:pt x="504120" y="0"/>
                  </a:moveTo>
                  <a:lnTo>
                    <a:pt x="0" y="271080"/>
                  </a:lnTo>
                  <a:lnTo>
                    <a:pt x="90782" y="664335"/>
                  </a:lnTo>
                  <a:lnTo>
                    <a:pt x="662733" y="687005"/>
                  </a:lnTo>
                  <a:lnTo>
                    <a:pt x="504120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0193C925-116D-19CA-207A-BCC9D1E81282}"/>
                </a:ext>
              </a:extLst>
            </p:cNvPr>
            <p:cNvSpPr/>
            <p:nvPr/>
          </p:nvSpPr>
          <p:spPr>
            <a:xfrm>
              <a:off x="5447150" y="5971222"/>
              <a:ext cx="751205" cy="979805"/>
            </a:xfrm>
            <a:custGeom>
              <a:avLst/>
              <a:gdLst/>
              <a:ahLst/>
              <a:cxnLst/>
              <a:rect l="l" t="t" r="r" b="b"/>
              <a:pathLst>
                <a:path w="751204" h="979804">
                  <a:moveTo>
                    <a:pt x="524643" y="0"/>
                  </a:moveTo>
                  <a:lnTo>
                    <a:pt x="0" y="266567"/>
                  </a:lnTo>
                  <a:lnTo>
                    <a:pt x="161806" y="967467"/>
                  </a:lnTo>
                  <a:lnTo>
                    <a:pt x="750793" y="979614"/>
                  </a:lnTo>
                  <a:lnTo>
                    <a:pt x="524643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6">
              <a:extLst>
                <a:ext uri="{FF2B5EF4-FFF2-40B4-BE49-F238E27FC236}">
                  <a16:creationId xmlns:a16="http://schemas.microsoft.com/office/drawing/2014/main" id="{86216BEF-FE0B-4B8D-11DA-C4C3AFA21758}"/>
                </a:ext>
              </a:extLst>
            </p:cNvPr>
            <p:cNvSpPr/>
            <p:nvPr/>
          </p:nvSpPr>
          <p:spPr>
            <a:xfrm>
              <a:off x="5721909" y="8296243"/>
              <a:ext cx="2969260" cy="941705"/>
            </a:xfrm>
            <a:custGeom>
              <a:avLst/>
              <a:gdLst/>
              <a:ahLst/>
              <a:cxnLst/>
              <a:rect l="l" t="t" r="r" b="b"/>
              <a:pathLst>
                <a:path w="2969259" h="941704">
                  <a:moveTo>
                    <a:pt x="593420" y="172808"/>
                  </a:moveTo>
                  <a:lnTo>
                    <a:pt x="242989" y="0"/>
                  </a:lnTo>
                  <a:lnTo>
                    <a:pt x="0" y="936345"/>
                  </a:lnTo>
                  <a:lnTo>
                    <a:pt x="593420" y="172808"/>
                  </a:lnTo>
                  <a:close/>
                </a:path>
                <a:path w="2969259" h="941704">
                  <a:moveTo>
                    <a:pt x="2968815" y="941539"/>
                  </a:moveTo>
                  <a:lnTo>
                    <a:pt x="2724315" y="5918"/>
                  </a:lnTo>
                  <a:lnTo>
                    <a:pt x="2373896" y="178739"/>
                  </a:lnTo>
                  <a:lnTo>
                    <a:pt x="2968815" y="941539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92F1998B-FF1F-E04C-FE42-384CA468802E}"/>
                </a:ext>
              </a:extLst>
            </p:cNvPr>
            <p:cNvSpPr/>
            <p:nvPr/>
          </p:nvSpPr>
          <p:spPr>
            <a:xfrm>
              <a:off x="5992304" y="7664227"/>
              <a:ext cx="2426970" cy="746760"/>
            </a:xfrm>
            <a:custGeom>
              <a:avLst/>
              <a:gdLst/>
              <a:ahLst/>
              <a:cxnLst/>
              <a:rect l="l" t="t" r="r" b="b"/>
              <a:pathLst>
                <a:path w="2426970" h="746759">
                  <a:moveTo>
                    <a:pt x="741375" y="311848"/>
                  </a:moveTo>
                  <a:lnTo>
                    <a:pt x="109016" y="0"/>
                  </a:lnTo>
                  <a:lnTo>
                    <a:pt x="0" y="561911"/>
                  </a:lnTo>
                  <a:lnTo>
                    <a:pt x="361975" y="740422"/>
                  </a:lnTo>
                  <a:lnTo>
                    <a:pt x="741375" y="311848"/>
                  </a:lnTo>
                  <a:close/>
                </a:path>
                <a:path w="2426970" h="746759">
                  <a:moveTo>
                    <a:pt x="2426512" y="567842"/>
                  </a:moveTo>
                  <a:lnTo>
                    <a:pt x="2317496" y="5930"/>
                  </a:lnTo>
                  <a:lnTo>
                    <a:pt x="1685137" y="317779"/>
                  </a:lnTo>
                  <a:lnTo>
                    <a:pt x="2064550" y="746353"/>
                  </a:lnTo>
                  <a:lnTo>
                    <a:pt x="2426512" y="567842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82B0228A-D20C-CDFB-0E12-4C165748A6DF}"/>
                </a:ext>
              </a:extLst>
            </p:cNvPr>
            <p:cNvSpPr/>
            <p:nvPr/>
          </p:nvSpPr>
          <p:spPr>
            <a:xfrm>
              <a:off x="6126924" y="7018318"/>
              <a:ext cx="2155190" cy="900430"/>
            </a:xfrm>
            <a:custGeom>
              <a:avLst/>
              <a:gdLst/>
              <a:ahLst/>
              <a:cxnLst/>
              <a:rect l="l" t="t" r="r" b="b"/>
              <a:pathLst>
                <a:path w="2155190" h="900429">
                  <a:moveTo>
                    <a:pt x="1027214" y="444677"/>
                  </a:moveTo>
                  <a:lnTo>
                    <a:pt x="125501" y="0"/>
                  </a:lnTo>
                  <a:lnTo>
                    <a:pt x="0" y="574941"/>
                  </a:lnTo>
                  <a:lnTo>
                    <a:pt x="645147" y="893102"/>
                  </a:lnTo>
                  <a:lnTo>
                    <a:pt x="1027214" y="444677"/>
                  </a:lnTo>
                  <a:close/>
                </a:path>
                <a:path w="2155190" h="900429">
                  <a:moveTo>
                    <a:pt x="2154948" y="582028"/>
                  </a:moveTo>
                  <a:lnTo>
                    <a:pt x="2031784" y="5956"/>
                  </a:lnTo>
                  <a:lnTo>
                    <a:pt x="1130071" y="450608"/>
                  </a:lnTo>
                  <a:lnTo>
                    <a:pt x="1509788" y="900188"/>
                  </a:lnTo>
                  <a:lnTo>
                    <a:pt x="2154948" y="582028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88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46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F6E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Bildobjekt 2" descr="En bild som visar klädsel, pojke, fotbeklädnader, clipart&#10;&#10;Automatiskt genererad beskrivning">
            <a:extLst>
              <a:ext uri="{FF2B5EF4-FFF2-40B4-BE49-F238E27FC236}">
                <a16:creationId xmlns:a16="http://schemas.microsoft.com/office/drawing/2014/main" id="{0653C4C2-A75C-0C6D-0895-D4B0FD0620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" y="1740175"/>
            <a:ext cx="3728745" cy="52902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366246" y="2819181"/>
            <a:ext cx="14126997" cy="750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är barnrättsperspektivet integrerat i organisationens/verksamhetens mål och budget?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Konventionen om barnets rättigheter?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Konventionen om barnets rättigheter?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beaktas barnets bästa i beslut som har direkt eller indirekt påverkan för barn och unga?</a:t>
            </a:r>
          </a:p>
          <a:p>
            <a:pPr marL="293192" indent="-138744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vilken utsträckning genomförs barnkonsekvensanalyser av beslut med direkt eller indirekt påverkan för barn och unga?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mellan olika organisationer och verksamheter utifrån barnets rättigheter?  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delaktiga i arbetet?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efterlevnaden av Konventionen om barnets rättigheter?</a:t>
            </a:r>
          </a:p>
          <a:p>
            <a:pPr algn="l" defTabSz="1507846" rtl="0"/>
            <a:endParaRPr lang="sv-SE" sz="2968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150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sel, text, fotbeklädnader, person&#10;&#10;Automatiskt genererad beskrivning">
            <a:extLst>
              <a:ext uri="{FF2B5EF4-FFF2-40B4-BE49-F238E27FC236}">
                <a16:creationId xmlns:a16="http://schemas.microsoft.com/office/drawing/2014/main" id="{34202C1D-C7EB-76C5-CCCB-CFCD1C72DF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" y="1740177"/>
            <a:ext cx="3728745" cy="529021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FA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780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stärka en god föräldra-barnrelation? </a:t>
            </a: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god föräldra-barnrelation?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föräldra-barnrelationen och/eller föräldraskapsstöd?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stärka en god föräldra-barnrelation?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föräldraskapsstödjande insatser i organisationen/verksamheten? 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erbjuda och nå ut med föräldraskapsstödjande insatser?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en god föräldra-barnrelation?</a:t>
            </a:r>
          </a:p>
          <a:p>
            <a:pPr algn="l" defTabSz="1507846" rtl="0"/>
            <a:endParaRPr lang="sv-SE" sz="2968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058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74A40E08-A623-F4D2-4BB7-81CD80A822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7" y="1740176"/>
            <a:ext cx="3728748" cy="5290213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D2D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811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barn och unga ska få en meningsfull fritid? </a:t>
            </a: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meningsfull fritid?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en meningsfull fritid?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barn och unga ska få en meningsfull fritid?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meningsfulla och inkluderande fritidsaktiviteter för barn och unga i organisationen/verksamheten? 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inkluderande och meningsfulla aktiviteter?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barn och unga ska få en meningsfull fritid?</a:t>
            </a:r>
          </a:p>
          <a:p>
            <a:pPr algn="l" defTabSz="1507846" rtl="0"/>
            <a:endParaRPr lang="sv-SE" sz="2968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11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" y="1752001"/>
            <a:ext cx="3791714" cy="535263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D1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780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arbeta </a:t>
            </a:r>
            <a:r>
              <a:rPr lang="sv-SE" sz="1979" u="sng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</a:t>
            </a:r>
          </a:p>
          <a:p>
            <a:pPr marL="293192" indent="-138744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fall, vilka delar av organisationen/verksamheten har mål och budget för arbetet?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måluppfyllelse i förskolan och skolan?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olika delar av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vikten an måluppfyllelse i förskolan/skolan?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marL="293192" indent="-141361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olika delar av organisationen/verksamheten?</a:t>
            </a:r>
          </a:p>
          <a:p>
            <a:pPr marL="293192" indent="-141361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</a:t>
            </a:r>
            <a:r>
              <a:rPr lang="sv-SE" sz="1979" u="sng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 </a:t>
            </a:r>
          </a:p>
          <a:p>
            <a:pPr marL="293192" indent="-138744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med andra organisationer och verksamheter för att främja måluppfyllelse i förskola och skola?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måluppfyllelsen i förskolan och skolan?</a:t>
            </a:r>
          </a:p>
          <a:p>
            <a:pPr algn="l" defTabSz="1507846" rtl="0"/>
            <a:endParaRPr lang="sv-SE" sz="2968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211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nad serie, illustration&#10;&#10;Automatiskt genererad beskrivning">
            <a:extLst>
              <a:ext uri="{FF2B5EF4-FFF2-40B4-BE49-F238E27FC236}">
                <a16:creationId xmlns:a16="http://schemas.microsoft.com/office/drawing/2014/main" id="{33EB2374-92EB-C194-1B80-6751999913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3" y="1740176"/>
            <a:ext cx="3728747" cy="5290213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BB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132291"/>
            <a:ext cx="14126997" cy="862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små barns hälsa och utveckling?</a:t>
            </a:r>
            <a:b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små barns hälsa och utveckling?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151832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små barns utveckling och hälsa?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små barns hälsa och utveckling, en trygg anknytning och en god självreglering bland barn och unga?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en trygg anknytning och en god självreglering hos barn och unga? 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utveckla en trygg anknytning och en god självreglering?</a:t>
            </a:r>
          </a:p>
          <a:p>
            <a:pPr marL="301046" indent="-149215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föräldrar och barn delaktiga i arbetet?</a:t>
            </a:r>
          </a:p>
          <a:p>
            <a:pPr marL="301046" indent="-301046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en trygg anknytning och en god självreglering hos barn och unga?</a:t>
            </a:r>
            <a:r>
              <a:rPr lang="sv-SE" sz="230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563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fotbeklädnader, klädsel, text, tecknad serie&#10;&#10;Automatiskt genererad beskrivning">
            <a:extLst>
              <a:ext uri="{FF2B5EF4-FFF2-40B4-BE49-F238E27FC236}">
                <a16:creationId xmlns:a16="http://schemas.microsoft.com/office/drawing/2014/main" id="{105A1A6D-2AA1-2E10-5122-72E4339BA1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5" y="1740175"/>
            <a:ext cx="3728747" cy="5290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F9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765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sociala utveckling? </a:t>
            </a:r>
            <a:b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sociala utveckling?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151832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sociala relationer?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utveckla goda kamratrelationer?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goda kamratrelationer?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utveckla goda kamratrelationer? </a:t>
            </a:r>
          </a:p>
          <a:p>
            <a:pPr marL="301046" indent="-149215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301046" indent="-301046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barns och ungas sociala utveckling och goda kamratrelationer? 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37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tecknad serie, clipart, illustration&#10;&#10;Automatiskt genererad beskrivning">
            <a:extLst>
              <a:ext uri="{FF2B5EF4-FFF2-40B4-BE49-F238E27FC236}">
                <a16:creationId xmlns:a16="http://schemas.microsoft.com/office/drawing/2014/main" id="{EB5323D9-F29A-898D-B918-D883537B23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5" y="1740175"/>
            <a:ext cx="3728747" cy="5290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D1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796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ekonomisk utsatthet bland barnfamiljer?</a:t>
            </a:r>
            <a:b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ekonomisk utsatthet bland barnfamiljer?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151832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ekonomisk utsatthet bland barnfamiljer?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ekonomisk utsatthet bland barnfamiljer?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motverka ekonomisk utsatthet bland barnfamiljer?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motverka ekonomisk utsatthet bland barnfamiljer?</a:t>
            </a:r>
          </a:p>
          <a:p>
            <a:pPr marL="301046" indent="-149215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301046" indent="-301046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motverka ekonomisk utsatthet bland barnfamiljer?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2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clipart, tecknad serie, illustration&#10;&#10;Automatiskt genererad beskrivning">
            <a:extLst>
              <a:ext uri="{FF2B5EF4-FFF2-40B4-BE49-F238E27FC236}">
                <a16:creationId xmlns:a16="http://schemas.microsoft.com/office/drawing/2014/main" id="{80A5D5C9-E021-1989-FA89-EE5C90853A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" y="1740175"/>
            <a:ext cx="3728748" cy="5290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D0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801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viktig vuxen?</a:t>
            </a:r>
            <a:b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goda relationer mellan barn, unga och viktiga vuxna?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151832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kring goda relationer mellan barn, unga och viktiga vuxna?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goda relationer mellan barn, unga och viktiga vuxna? </a:t>
            </a:r>
          </a:p>
          <a:p>
            <a:pPr marL="154450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marL="293192" indent="-138744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fångar organisationen/verksamheter upp behovet av en viktig vuxen?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insatser för att främja goda relationer mellan barn, unga och viktiga vuxna?</a:t>
            </a:r>
          </a:p>
          <a:p>
            <a:pPr marL="301046" indent="-149215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301046" indent="-301046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goda relationer mellan barn, unga och viktiga vuxna?</a:t>
            </a:r>
            <a:br>
              <a:rPr lang="sv-SE" sz="230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230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33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nad serie&#10;&#10;Automatiskt genererad beskrivning">
            <a:extLst>
              <a:ext uri="{FF2B5EF4-FFF2-40B4-BE49-F238E27FC236}">
                <a16:creationId xmlns:a16="http://schemas.microsoft.com/office/drawing/2014/main" id="{6F776DED-3667-A226-FE0F-88E5839328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6" y="1740176"/>
            <a:ext cx="3728748" cy="5290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755392" y="1740176"/>
            <a:ext cx="15348707" cy="8722084"/>
          </a:xfrm>
          <a:prstGeom prst="rect">
            <a:avLst/>
          </a:prstGeom>
          <a:solidFill>
            <a:srgbClr val="E0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/>
            <a:endParaRPr lang="sv-SE" sz="2968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66246" y="2819181"/>
            <a:ext cx="14126997" cy="765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/>
            <a:r>
              <a:rPr lang="sv-SE" sz="2968" kern="1200" dirty="0">
                <a:solidFill>
                  <a:prstClr val="black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 defTabSz="1507846" rtl="0"/>
            <a:endParaRPr lang="sv-SE" sz="2638" b="1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trygg bostad?</a:t>
            </a:r>
            <a:b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rätt till en trygg bostad?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151832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rätt till en trygg bostad?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vräkning av barnfamiljer och säkerställa en stadigvarande och trygg bostad för barn och unga?</a:t>
            </a:r>
          </a:p>
          <a:p>
            <a:pPr indent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51832" indent="-151832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säkerställa rätten till en trygg bostad?</a:t>
            </a:r>
          </a:p>
          <a:p>
            <a:pPr marL="151832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301046" indent="-149215" algn="l" defTabSz="1507846" rtl="0"/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att säkerställa en trygg bostad? </a:t>
            </a:r>
          </a:p>
          <a:p>
            <a:pPr marL="301046" indent="-149215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301046" indent="-301046"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146596" indent="-146596" algn="l" defTabSz="1507846" rtl="0">
              <a:buFont typeface="Arial" panose="020B0604020202020204" pitchFamily="34" charset="0"/>
              <a:buChar char="•"/>
            </a:pPr>
            <a:r>
              <a:rPr lang="sv-SE" sz="1979" kern="1200" dirty="0">
                <a:solidFill>
                  <a:prstClr val="black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rätten till en trygg bostad?</a:t>
            </a:r>
          </a:p>
          <a:p>
            <a:pPr algn="l" defTabSz="1507846" rtl="0"/>
            <a:endParaRPr lang="sv-SE" sz="1979" kern="1200" dirty="0">
              <a:solidFill>
                <a:prstClr val="black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38" y="1976761"/>
            <a:ext cx="1729080" cy="158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6A65B628-685F-70A4-BF8C-EA3DF38D814F}"/>
              </a:ext>
            </a:extLst>
          </p:cNvPr>
          <p:cNvSpPr txBox="1"/>
          <p:nvPr/>
        </p:nvSpPr>
        <p:spPr>
          <a:xfrm>
            <a:off x="385507" y="7178675"/>
            <a:ext cx="243656" cy="366768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Mitt förändringskontrakt</a:t>
            </a:r>
            <a:endParaRPr kumimoji="0" sz="1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6E133D7-BAC0-607D-BC6D-07EDE366B65F}"/>
              </a:ext>
            </a:extLst>
          </p:cNvPr>
          <p:cNvSpPr txBox="1"/>
          <p:nvPr/>
        </p:nvSpPr>
        <p:spPr>
          <a:xfrm>
            <a:off x="1593850" y="875389"/>
            <a:ext cx="9496995" cy="10066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Mitt förändringskontrakt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B5D4FE-8CFA-BE63-71F4-0445735D1C0B}"/>
              </a:ext>
            </a:extLst>
          </p:cNvPr>
          <p:cNvSpPr/>
          <p:nvPr/>
        </p:nvSpPr>
        <p:spPr>
          <a:xfrm>
            <a:off x="1593850" y="2089361"/>
            <a:ext cx="10896600" cy="8756995"/>
          </a:xfrm>
          <a:prstGeom prst="rect">
            <a:avLst/>
          </a:prstGeom>
          <a:solidFill>
            <a:srgbClr val="E1EFF9"/>
          </a:solidFill>
          <a:ln>
            <a:solidFill>
              <a:srgbClr val="E1EF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text, kärra, skärmbild, transport&#10;&#10;Automatiskt genererad beskrivning">
            <a:extLst>
              <a:ext uri="{FF2B5EF4-FFF2-40B4-BE49-F238E27FC236}">
                <a16:creationId xmlns:a16="http://schemas.microsoft.com/office/drawing/2014/main" id="{6258E57B-FA27-AFFE-3525-212D279C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50" y="2089361"/>
            <a:ext cx="6172268" cy="8756995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8BDD3940-2271-6CE6-FAA1-51B63AC12F01}"/>
              </a:ext>
            </a:extLst>
          </p:cNvPr>
          <p:cNvSpPr txBox="1"/>
          <p:nvPr/>
        </p:nvSpPr>
        <p:spPr>
          <a:xfrm>
            <a:off x="2569633" y="2969321"/>
            <a:ext cx="8734996" cy="734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k Free" panose="03080402000500000000" pitchFamily="66" charset="0"/>
                <a:cs typeface="Arial" panose="020B0604020202020204" pitchFamily="34" charset="0"/>
              </a:rPr>
              <a:t>Som hälsokunnig beslutsfattare har jag ett ansvar för att alla barn får goda och jämlika uppväxtvillkor.</a:t>
            </a:r>
          </a:p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10" dirty="0"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k Free" panose="03080402000500000000" pitchFamily="66" charset="0"/>
                <a:cs typeface="Arial" panose="020B0604020202020204" pitchFamily="34" charset="0"/>
              </a:rPr>
              <a:t>Jag vill och kan göra skillnad!</a:t>
            </a:r>
            <a:br>
              <a:rPr kumimoji="0" lang="sv-SE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k Free" panose="03080402000500000000" pitchFamily="66" charset="0"/>
                <a:cs typeface="Arial" panose="020B0604020202020204" pitchFamily="34" charset="0"/>
              </a:rPr>
            </a:br>
            <a:endParaRPr kumimoji="0" lang="sv-SE" sz="3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k Free" panose="03080402000500000000" pitchFamily="66" charset="0"/>
              <a:cs typeface="Arial" panose="020B0604020202020204" pitchFamily="34" charset="0"/>
            </a:endParaRP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-Imorgon</a:t>
            </a: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 kommer jag att…</a:t>
            </a: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8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Om tre månader kommer jag att…</a:t>
            </a: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8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800" spc="-10" dirty="0">
                <a:latin typeface="Arial" panose="020B0604020202020204" pitchFamily="34" charset="0"/>
                <a:cs typeface="Arial" panose="020B0604020202020204" pitchFamily="34" charset="0"/>
              </a:rPr>
              <a:t>- Om ett år kommer jag att…</a:t>
            </a:r>
            <a:br>
              <a:rPr kumimoji="0" lang="sv-SE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v-SE" sz="28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indent="0" defTabSz="914400" eaLnBrk="1" fontAlgn="auto" latinLnBrk="0" hangingPunct="1">
              <a:lnSpc>
                <a:spcPct val="995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5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FDF0A7-87DD-EDD3-1204-09EAD952E75F}"/>
              </a:ext>
            </a:extLst>
          </p:cNvPr>
          <p:cNvSpPr txBox="1"/>
          <p:nvPr/>
        </p:nvSpPr>
        <p:spPr>
          <a:xfrm>
            <a:off x="12940555" y="5019906"/>
            <a:ext cx="3005455" cy="12839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>
                <a:latin typeface="Arial" panose="020B0604020202020204" pitchFamily="34" charset="0"/>
                <a:cs typeface="Arial" panose="020B0604020202020204" pitchFamily="34" charset="0"/>
              </a:rPr>
              <a:t>riskgrupper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570F0F1-54A8-5343-627D-23E623BE34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2191" y="1817046"/>
            <a:ext cx="7727010" cy="776412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2E57DFB-2254-FB9B-C8B4-7D1C2C00E575}"/>
              </a:ext>
            </a:extLst>
          </p:cNvPr>
          <p:cNvSpPr txBox="1"/>
          <p:nvPr/>
        </p:nvSpPr>
        <p:spPr>
          <a:xfrm>
            <a:off x="7399589" y="8519283"/>
            <a:ext cx="183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397118-2A27-2D47-3E98-03C453752857}"/>
              </a:ext>
            </a:extLst>
          </p:cNvPr>
          <p:cNvSpPr txBox="1"/>
          <p:nvPr/>
        </p:nvSpPr>
        <p:spPr>
          <a:xfrm>
            <a:off x="7506999" y="6819020"/>
            <a:ext cx="1617345" cy="5806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80340">
              <a:lnSpc>
                <a:spcPct val="101200"/>
              </a:lnSpc>
              <a:spcBef>
                <a:spcPts val="65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Universellt förebyggande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4DA3F27-CCBE-A852-5F13-24B84DB16CEA}"/>
              </a:ext>
            </a:extLst>
          </p:cNvPr>
          <p:cNvSpPr txBox="1"/>
          <p:nvPr/>
        </p:nvSpPr>
        <p:spPr>
          <a:xfrm>
            <a:off x="7506999" y="4985097"/>
            <a:ext cx="1617345" cy="5806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00355">
              <a:lnSpc>
                <a:spcPct val="101200"/>
              </a:lnSpc>
              <a:spcBef>
                <a:spcPts val="65"/>
              </a:spcBef>
            </a:pPr>
            <a:r>
              <a:rPr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Selektivt förebyggande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44EFC55-4D0C-98D8-4C12-73D3525379C5}"/>
              </a:ext>
            </a:extLst>
          </p:cNvPr>
          <p:cNvSpPr txBox="1"/>
          <p:nvPr/>
        </p:nvSpPr>
        <p:spPr>
          <a:xfrm>
            <a:off x="7439807" y="2559213"/>
            <a:ext cx="1751964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49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Individuellt förebyggande, behandlande, rehabiliterande</a:t>
            </a:r>
            <a:endParaRPr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3DD6628-B2F3-10CB-EB5E-1DF46BE4EE8E}"/>
              </a:ext>
            </a:extLst>
          </p:cNvPr>
          <p:cNvSpPr txBox="1"/>
          <p:nvPr/>
        </p:nvSpPr>
        <p:spPr>
          <a:xfrm>
            <a:off x="12940555" y="8362156"/>
            <a:ext cx="2711354" cy="102976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2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20" dirty="0">
                <a:latin typeface="Arial" panose="020B0604020202020204" pitchFamily="34" charset="0"/>
                <a:cs typeface="Arial" panose="020B0604020202020204" pitchFamily="34" charset="0"/>
              </a:rPr>
              <a:t>hälsa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81D2CC-34BC-4A1B-B1E3-43F1F574B6D8}"/>
              </a:ext>
            </a:extLst>
          </p:cNvPr>
          <p:cNvSpPr txBox="1"/>
          <p:nvPr/>
        </p:nvSpPr>
        <p:spPr>
          <a:xfrm>
            <a:off x="12940555" y="6740270"/>
            <a:ext cx="3005455" cy="12839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Riktar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b="1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2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88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93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11493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524CE59-F001-A2A7-DE4A-A07845220EE4}"/>
              </a:ext>
            </a:extLst>
          </p:cNvPr>
          <p:cNvSpPr txBox="1"/>
          <p:nvPr/>
        </p:nvSpPr>
        <p:spPr>
          <a:xfrm>
            <a:off x="9425938" y="2400184"/>
            <a:ext cx="7727010" cy="196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  <a:tabLst>
                <a:tab pos="3366135" algn="l"/>
                <a:tab pos="3526790" algn="l"/>
              </a:tabLst>
            </a:pP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	  Riktar</a:t>
            </a:r>
            <a:r>
              <a:rPr lang="sv-SE" sz="19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b="1" spc="-6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>
                <a:latin typeface="Arial" panose="020B0604020202020204" pitchFamily="34" charset="0"/>
                <a:cs typeface="Arial" panose="020B0604020202020204" pitchFamily="34" charset="0"/>
              </a:rPr>
              <a:t>individer/grupper</a:t>
            </a:r>
            <a:endParaRPr lang="sv-SE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6790" marR="137795">
              <a:lnSpc>
                <a:spcPts val="2280"/>
              </a:lnSpc>
              <a:spcBef>
                <a:spcPts val="75"/>
              </a:spcBef>
            </a:pP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individer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b="1" spc="-10" dirty="0">
                <a:latin typeface="Arial" panose="020B0604020202020204" pitchFamily="34" charset="0"/>
                <a:cs typeface="Arial" panose="020B0604020202020204" pitchFamily="34" charset="0"/>
              </a:rPr>
              <a:t>utvecklat problem eller befinner sig i riskzon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795"/>
              </a:spcBef>
              <a:buChar char="-"/>
              <a:tabLst>
                <a:tab pos="3629025" algn="l"/>
              </a:tabLst>
            </a:pP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Öka frisk- och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15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  <a:r>
              <a:rPr lang="sv-SE" sz="13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sociala</a:t>
            </a:r>
            <a:r>
              <a:rPr lang="sv-SE" sz="13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9025" indent="-102235">
              <a:lnSpc>
                <a:spcPct val="100000"/>
              </a:lnSpc>
              <a:spcBef>
                <a:spcPts val="420"/>
              </a:spcBef>
              <a:buChar char="-"/>
              <a:tabLst>
                <a:tab pos="3629025" algn="l"/>
              </a:tabLst>
            </a:pP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Åtgärda,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behandla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3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spc="-10" dirty="0">
                <a:latin typeface="Arial" panose="020B0604020202020204" pitchFamily="34" charset="0"/>
                <a:cs typeface="Arial" panose="020B0604020202020204" pitchFamily="34" charset="0"/>
              </a:rPr>
              <a:t>rehabilitera</a:t>
            </a:r>
            <a:endParaRPr lang="sv-S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E7DFA94-8655-2DE3-0BA4-86701BF1AAC6}"/>
              </a:ext>
            </a:extLst>
          </p:cNvPr>
          <p:cNvSpPr txBox="1"/>
          <p:nvPr/>
        </p:nvSpPr>
        <p:spPr>
          <a:xfrm>
            <a:off x="370665" y="8802530"/>
            <a:ext cx="259715" cy="2029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Insatsnivåer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195B358-4EA1-FD16-4C87-3A51EF8C3A8B}"/>
              </a:ext>
            </a:extLst>
          </p:cNvPr>
          <p:cNvSpPr/>
          <p:nvPr/>
        </p:nvSpPr>
        <p:spPr>
          <a:xfrm>
            <a:off x="9591038" y="2559212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ADBCDB11-0A71-CA97-EA43-4A22AA86E076}"/>
              </a:ext>
            </a:extLst>
          </p:cNvPr>
          <p:cNvSpPr/>
          <p:nvPr/>
        </p:nvSpPr>
        <p:spPr>
          <a:xfrm>
            <a:off x="9591038" y="7038222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01A6B47-5486-82FC-B778-013D770CCCAF}"/>
              </a:ext>
            </a:extLst>
          </p:cNvPr>
          <p:cNvSpPr/>
          <p:nvPr/>
        </p:nvSpPr>
        <p:spPr>
          <a:xfrm>
            <a:off x="9591038" y="5317910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F680B0E-8F34-E6FB-1D93-19269DEC0EBD}"/>
              </a:ext>
            </a:extLst>
          </p:cNvPr>
          <p:cNvSpPr/>
          <p:nvPr/>
        </p:nvSpPr>
        <p:spPr>
          <a:xfrm>
            <a:off x="9591038" y="8650046"/>
            <a:ext cx="3172460" cy="45719"/>
          </a:xfrm>
          <a:custGeom>
            <a:avLst/>
            <a:gdLst/>
            <a:ahLst/>
            <a:cxnLst/>
            <a:rect l="l" t="t" r="r" b="b"/>
            <a:pathLst>
              <a:path w="3324859">
                <a:moveTo>
                  <a:pt x="0" y="0"/>
                </a:moveTo>
                <a:lnTo>
                  <a:pt x="3324296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5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EA06AF-E329-F3EF-1BE2-918C03906635}"/>
              </a:ext>
            </a:extLst>
          </p:cNvPr>
          <p:cNvSpPr txBox="1"/>
          <p:nvPr/>
        </p:nvSpPr>
        <p:spPr>
          <a:xfrm>
            <a:off x="2859554" y="4803045"/>
            <a:ext cx="3337560" cy="4070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2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Förebyggande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262255">
              <a:lnSpc>
                <a:spcPts val="14069"/>
              </a:lnSpc>
              <a:spcBef>
                <a:spcPts val="145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Förebyggande Hälsofrämjande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FD79274-4E4E-7335-98B1-ECF3AC3834A2}"/>
              </a:ext>
            </a:extLst>
          </p:cNvPr>
          <p:cNvSpPr txBox="1"/>
          <p:nvPr/>
        </p:nvSpPr>
        <p:spPr>
          <a:xfrm>
            <a:off x="3289132" y="2576771"/>
            <a:ext cx="247840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Åtgärdande</a:t>
            </a:r>
            <a:endParaRPr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232BD41-2838-5F80-6DFB-06F721645083}"/>
              </a:ext>
            </a:extLst>
          </p:cNvPr>
          <p:cNvSpPr txBox="1"/>
          <p:nvPr/>
        </p:nvSpPr>
        <p:spPr>
          <a:xfrm>
            <a:off x="11938827" y="4158757"/>
            <a:ext cx="6311265" cy="5214889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sv-SE" sz="3450" b="1" spc="-10">
                <a:latin typeface="Arial" panose="020B0604020202020204" pitchFamily="34" charset="0"/>
                <a:cs typeface="Arial" panose="020B0604020202020204" pitchFamily="34" charset="0"/>
              </a:rPr>
              <a:t>Selektivt</a:t>
            </a:r>
            <a:endParaRPr lang="sv-SE" sz="34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71575">
              <a:lnSpc>
                <a:spcPct val="115700"/>
              </a:lnSpc>
              <a:spcBef>
                <a:spcPts val="15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undergrupper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särskilt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utsatta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flera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frisk-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sv-SE"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</a:t>
            </a:r>
            <a:endParaRPr lang="sv-SE"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92810">
              <a:lnSpc>
                <a:spcPct val="115700"/>
              </a:lnSpc>
              <a:spcBef>
                <a:spcPts val="160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tar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hänsyn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skillnader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mellan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grupper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utan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oavsett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risk.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5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frisk-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sv-SE" sz="345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</a:t>
            </a:r>
            <a:endParaRPr lang="sv-SE" sz="3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hälsa.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frisk-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FCB02A2-4857-6D2C-CDAA-0EF279712E1B}"/>
              </a:ext>
            </a:extLst>
          </p:cNvPr>
          <p:cNvSpPr txBox="1">
            <a:spLocks/>
          </p:cNvSpPr>
          <p:nvPr/>
        </p:nvSpPr>
        <p:spPr>
          <a:xfrm>
            <a:off x="11938948" y="1988630"/>
            <a:ext cx="5414010" cy="16992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70"/>
              </a:spcBef>
            </a:pPr>
            <a:r>
              <a:rPr lang="sv-SE" sz="3450" b="1" spc="-10">
                <a:latin typeface="Arial" panose="020B0604020202020204" pitchFamily="34" charset="0"/>
                <a:cs typeface="Arial" panose="020B0604020202020204" pitchFamily="34" charset="0"/>
              </a:rPr>
              <a:t>Indikerat</a:t>
            </a:r>
            <a:endParaRPr lang="sv-SE" sz="345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5700"/>
              </a:lnSpc>
              <a:spcBef>
                <a:spcPts val="155"/>
              </a:spcBef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sv-SE" sz="19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riktas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i="1" dirty="0">
                <a:latin typeface="Arial" panose="020B0604020202020204" pitchFamily="34" charset="0"/>
                <a:cs typeface="Arial" panose="020B0604020202020204" pitchFamily="34" charset="0"/>
              </a:rPr>
              <a:t>individer</a:t>
            </a:r>
            <a:r>
              <a:rPr lang="sv-SE" sz="1900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identifierats</a:t>
            </a:r>
            <a:r>
              <a:rPr lang="sv-SE" sz="19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befinner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riskzon.</a:t>
            </a:r>
            <a:r>
              <a:rPr lang="sv-SE" sz="1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sv-SE" sz="19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frisk-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19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minska</a:t>
            </a:r>
            <a:r>
              <a:rPr lang="sv-SE" sz="19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900" spc="-10" dirty="0">
                <a:latin typeface="Arial" panose="020B0604020202020204" pitchFamily="34" charset="0"/>
                <a:cs typeface="Arial" panose="020B0604020202020204" pitchFamily="34" charset="0"/>
              </a:rPr>
              <a:t>riskfaktorer.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28A57F8-9F0F-9B28-9C4D-6374124D35D7}"/>
              </a:ext>
            </a:extLst>
          </p:cNvPr>
          <p:cNvSpPr/>
          <p:nvPr/>
        </p:nvSpPr>
        <p:spPr>
          <a:xfrm>
            <a:off x="8230269" y="1745569"/>
            <a:ext cx="1190625" cy="2432685"/>
          </a:xfrm>
          <a:custGeom>
            <a:avLst/>
            <a:gdLst/>
            <a:ahLst/>
            <a:cxnLst/>
            <a:rect l="l" t="t" r="r" b="b"/>
            <a:pathLst>
              <a:path w="1190625" h="2432685">
                <a:moveTo>
                  <a:pt x="597479" y="0"/>
                </a:moveTo>
                <a:lnTo>
                  <a:pt x="0" y="2432072"/>
                </a:lnTo>
                <a:lnTo>
                  <a:pt x="1190319" y="2432072"/>
                </a:lnTo>
                <a:lnTo>
                  <a:pt x="597479" y="0"/>
                </a:lnTo>
                <a:close/>
              </a:path>
            </a:pathLst>
          </a:custGeom>
          <a:solidFill>
            <a:srgbClr val="E36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A89AC73-74BD-D446-3052-6FAD7C2CF2F9}"/>
              </a:ext>
            </a:extLst>
          </p:cNvPr>
          <p:cNvSpPr/>
          <p:nvPr/>
        </p:nvSpPr>
        <p:spPr>
          <a:xfrm>
            <a:off x="6944281" y="7927523"/>
            <a:ext cx="3777615" cy="1520825"/>
          </a:xfrm>
          <a:custGeom>
            <a:avLst/>
            <a:gdLst/>
            <a:ahLst/>
            <a:cxnLst/>
            <a:rect l="l" t="t" r="r" b="b"/>
            <a:pathLst>
              <a:path w="3777615" h="1520825">
                <a:moveTo>
                  <a:pt x="3411372" y="0"/>
                </a:moveTo>
                <a:lnTo>
                  <a:pt x="373192" y="0"/>
                </a:lnTo>
                <a:lnTo>
                  <a:pt x="0" y="1520320"/>
                </a:lnTo>
                <a:lnTo>
                  <a:pt x="3777141" y="1520320"/>
                </a:lnTo>
                <a:lnTo>
                  <a:pt x="3411372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87A2C6A-955F-0511-F591-8402610298D8}"/>
              </a:ext>
            </a:extLst>
          </p:cNvPr>
          <p:cNvSpPr/>
          <p:nvPr/>
        </p:nvSpPr>
        <p:spPr>
          <a:xfrm>
            <a:off x="7798438" y="4472538"/>
            <a:ext cx="2054225" cy="1460500"/>
          </a:xfrm>
          <a:custGeom>
            <a:avLst/>
            <a:gdLst/>
            <a:ahLst/>
            <a:cxnLst/>
            <a:rect l="l" t="t" r="r" b="b"/>
            <a:pathLst>
              <a:path w="2054225" h="1460500">
                <a:moveTo>
                  <a:pt x="1698241" y="0"/>
                </a:moveTo>
                <a:lnTo>
                  <a:pt x="355737" y="0"/>
                </a:lnTo>
                <a:lnTo>
                  <a:pt x="0" y="1460363"/>
                </a:lnTo>
                <a:lnTo>
                  <a:pt x="2053989" y="1460363"/>
                </a:lnTo>
                <a:lnTo>
                  <a:pt x="1698241" y="0"/>
                </a:lnTo>
                <a:close/>
              </a:path>
            </a:pathLst>
          </a:custGeom>
          <a:solidFill>
            <a:srgbClr val="F8E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CA2D60E-6AC9-D6CF-5C7B-0AF0FB067E66}"/>
              </a:ext>
            </a:extLst>
          </p:cNvPr>
          <p:cNvSpPr/>
          <p:nvPr/>
        </p:nvSpPr>
        <p:spPr>
          <a:xfrm>
            <a:off x="7385880" y="6227803"/>
            <a:ext cx="2879725" cy="1405255"/>
          </a:xfrm>
          <a:custGeom>
            <a:avLst/>
            <a:gdLst/>
            <a:ahLst/>
            <a:cxnLst/>
            <a:rect l="l" t="t" r="r" b="b"/>
            <a:pathLst>
              <a:path w="2879725" h="1405254">
                <a:moveTo>
                  <a:pt x="2540959" y="0"/>
                </a:moveTo>
                <a:lnTo>
                  <a:pt x="345570" y="0"/>
                </a:lnTo>
                <a:lnTo>
                  <a:pt x="0" y="1404815"/>
                </a:lnTo>
                <a:lnTo>
                  <a:pt x="2879106" y="1404815"/>
                </a:lnTo>
                <a:lnTo>
                  <a:pt x="2540959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1789F4B-11D6-2076-A918-4DB1489D34BC}"/>
              </a:ext>
            </a:extLst>
          </p:cNvPr>
          <p:cNvSpPr txBox="1"/>
          <p:nvPr/>
        </p:nvSpPr>
        <p:spPr>
          <a:xfrm>
            <a:off x="385507" y="6838220"/>
            <a:ext cx="259715" cy="40087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26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Indikerat,</a:t>
            </a:r>
            <a:r>
              <a:rPr sz="1650" b="1" spc="-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selektivt</a:t>
            </a:r>
            <a:r>
              <a:rPr sz="1650" b="1" spc="-5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&amp;</a:t>
            </a:r>
            <a:r>
              <a:rPr sz="1650" b="1" spc="-5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universiellt</a:t>
            </a:r>
            <a:endParaRPr sz="16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88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DEEE5E-33C8-06C7-AEF2-9ADC2A8AA3D0}"/>
              </a:ext>
            </a:extLst>
          </p:cNvPr>
          <p:cNvSpPr/>
          <p:nvPr/>
        </p:nvSpPr>
        <p:spPr>
          <a:xfrm>
            <a:off x="8451887" y="4499626"/>
            <a:ext cx="2914015" cy="2840990"/>
          </a:xfrm>
          <a:custGeom>
            <a:avLst/>
            <a:gdLst/>
            <a:ahLst/>
            <a:cxnLst/>
            <a:rect l="l" t="t" r="r" b="b"/>
            <a:pathLst>
              <a:path w="2914015" h="2840990">
                <a:moveTo>
                  <a:pt x="2105161" y="0"/>
                </a:moveTo>
                <a:lnTo>
                  <a:pt x="808467" y="0"/>
                </a:lnTo>
                <a:lnTo>
                  <a:pt x="0" y="1013791"/>
                </a:lnTo>
                <a:lnTo>
                  <a:pt x="288535" y="2277972"/>
                </a:lnTo>
                <a:lnTo>
                  <a:pt x="1456814" y="2840583"/>
                </a:lnTo>
                <a:lnTo>
                  <a:pt x="2625092" y="2277972"/>
                </a:lnTo>
                <a:lnTo>
                  <a:pt x="2913628" y="1013791"/>
                </a:lnTo>
                <a:lnTo>
                  <a:pt x="2105161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3B0BA19-052B-CBFB-566D-C479594F93EE}"/>
              </a:ext>
            </a:extLst>
          </p:cNvPr>
          <p:cNvSpPr txBox="1"/>
          <p:nvPr/>
        </p:nvSpPr>
        <p:spPr>
          <a:xfrm>
            <a:off x="8670382" y="669710"/>
            <a:ext cx="2519045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1155" marR="5080" indent="-339090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ANDT–problematik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1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08A9601-4BED-AB87-8CD2-9272497F016D}"/>
              </a:ext>
            </a:extLst>
          </p:cNvPr>
          <p:cNvSpPr txBox="1"/>
          <p:nvPr/>
        </p:nvSpPr>
        <p:spPr>
          <a:xfrm>
            <a:off x="4356238" y="6494637"/>
            <a:ext cx="902969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985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Fysisk ohälsa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AE77DF6-C1F2-4C5C-68EE-FF87C29306D9}"/>
              </a:ext>
            </a:extLst>
          </p:cNvPr>
          <p:cNvSpPr txBox="1"/>
          <p:nvPr/>
        </p:nvSpPr>
        <p:spPr>
          <a:xfrm>
            <a:off x="11139982" y="9761151"/>
            <a:ext cx="164274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Utanförskap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8EE7F99-66E3-55CF-EE53-EFA10353D5E1}"/>
              </a:ext>
            </a:extLst>
          </p:cNvPr>
          <p:cNvSpPr txBox="1"/>
          <p:nvPr/>
        </p:nvSpPr>
        <p:spPr>
          <a:xfrm>
            <a:off x="6870049" y="9761151"/>
            <a:ext cx="2350770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900" marR="5080" indent="-76835">
              <a:lnSpc>
                <a:spcPct val="101499"/>
              </a:lnSpc>
              <a:spcBef>
                <a:spcPts val="90"/>
              </a:spcBef>
            </a:pP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Långvarig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arbets-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215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sysslolöshet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6461700-45DA-97CF-57A4-AA282F8D3515}"/>
              </a:ext>
            </a:extLst>
          </p:cNvPr>
          <p:cNvSpPr txBox="1"/>
          <p:nvPr/>
        </p:nvSpPr>
        <p:spPr>
          <a:xfrm>
            <a:off x="13446295" y="2546325"/>
            <a:ext cx="1057275" cy="65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9535" marR="5080" indent="-77470">
              <a:lnSpc>
                <a:spcPct val="101499"/>
              </a:lnSpc>
              <a:spcBef>
                <a:spcPts val="9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Psykisk ohälsa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97ADD2E-6402-D518-3324-5F42CC0138AC}"/>
              </a:ext>
            </a:extLst>
          </p:cNvPr>
          <p:cNvSpPr txBox="1"/>
          <p:nvPr/>
        </p:nvSpPr>
        <p:spPr>
          <a:xfrm>
            <a:off x="5712878" y="2546325"/>
            <a:ext cx="154940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Kriminalitet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69E28C6-4FDA-2D99-4E28-00BFD6017BE2}"/>
              </a:ext>
            </a:extLst>
          </p:cNvPr>
          <p:cNvSpPr txBox="1"/>
          <p:nvPr/>
        </p:nvSpPr>
        <p:spPr>
          <a:xfrm>
            <a:off x="14242493" y="6610144"/>
            <a:ext cx="61087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Våld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9A60907-BE6E-1329-58FC-EA8778A05341}"/>
              </a:ext>
            </a:extLst>
          </p:cNvPr>
          <p:cNvSpPr txBox="1"/>
          <p:nvPr/>
        </p:nvSpPr>
        <p:spPr>
          <a:xfrm>
            <a:off x="9144604" y="5204945"/>
            <a:ext cx="1528445" cy="138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685">
              <a:lnSpc>
                <a:spcPts val="2700"/>
              </a:lnSpc>
              <a:spcBef>
                <a:spcPts val="100"/>
              </a:spcBef>
            </a:pP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Goda </a:t>
            </a:r>
            <a:r>
              <a:rPr sz="2150" b="1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205" marR="179705" indent="-184150">
              <a:lnSpc>
                <a:spcPts val="2700"/>
              </a:lnSpc>
            </a:pPr>
            <a:r>
              <a:rPr sz="2150" b="1" spc="-10" dirty="0">
                <a:latin typeface="Arial" panose="020B0604020202020204" pitchFamily="34" charset="0"/>
                <a:cs typeface="Arial" panose="020B0604020202020204" pitchFamily="34" charset="0"/>
              </a:rPr>
              <a:t>uppväxt- villkor</a:t>
            </a:r>
            <a:endParaRPr sz="2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EEE728E-9E9E-E0F1-147F-3E3DEF16FD00}"/>
              </a:ext>
            </a:extLst>
          </p:cNvPr>
          <p:cNvSpPr txBox="1"/>
          <p:nvPr/>
        </p:nvSpPr>
        <p:spPr>
          <a:xfrm>
            <a:off x="16779653" y="8105685"/>
            <a:ext cx="2146300" cy="163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6540">
              <a:lnSpc>
                <a:spcPct val="101200"/>
              </a:lnSpc>
              <a:spcBef>
                <a:spcPts val="9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Universellt förebyggande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145"/>
              </a:spcBef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8EE567A-2162-04A5-BD97-4C878C66C781}"/>
              </a:ext>
            </a:extLst>
          </p:cNvPr>
          <p:cNvSpPr/>
          <p:nvPr/>
        </p:nvSpPr>
        <p:spPr>
          <a:xfrm>
            <a:off x="15854729" y="805229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00A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5BEA473-B760-0AFA-8861-40812EE81D24}"/>
              </a:ext>
            </a:extLst>
          </p:cNvPr>
          <p:cNvSpPr/>
          <p:nvPr/>
        </p:nvSpPr>
        <p:spPr>
          <a:xfrm>
            <a:off x="15854729" y="9201187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7B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B1ADB28-507F-7F59-9F04-2111A6B83C02}"/>
              </a:ext>
            </a:extLst>
          </p:cNvPr>
          <p:cNvSpPr txBox="1"/>
          <p:nvPr/>
        </p:nvSpPr>
        <p:spPr>
          <a:xfrm>
            <a:off x="16779653" y="6971555"/>
            <a:ext cx="1894205" cy="67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Selektivt förebyggande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3094C92-2BC0-F1C7-0638-5D1D13F38723}"/>
              </a:ext>
            </a:extLst>
          </p:cNvPr>
          <p:cNvSpPr/>
          <p:nvPr/>
        </p:nvSpPr>
        <p:spPr>
          <a:xfrm>
            <a:off x="15854729" y="692033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4A9AF32-E458-D7B1-5DD8-EACC0F96208D}"/>
              </a:ext>
            </a:extLst>
          </p:cNvPr>
          <p:cNvSpPr txBox="1"/>
          <p:nvPr/>
        </p:nvSpPr>
        <p:spPr>
          <a:xfrm>
            <a:off x="16777073" y="6053654"/>
            <a:ext cx="159639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b="1" spc="-10" dirty="0">
                <a:latin typeface="Arial" panose="020B0604020202020204" pitchFamily="34" charset="0"/>
                <a:cs typeface="Arial" panose="020B0604020202020204" pitchFamily="34" charset="0"/>
              </a:rPr>
              <a:t>Åtgärdande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DF597A1-9615-8D8A-3DA9-7DC59EBEB3AF}"/>
              </a:ext>
            </a:extLst>
          </p:cNvPr>
          <p:cNvSpPr/>
          <p:nvPr/>
        </p:nvSpPr>
        <p:spPr>
          <a:xfrm>
            <a:off x="15854729" y="5875678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40">
                <a:moveTo>
                  <a:pt x="388333" y="0"/>
                </a:moveTo>
                <a:lnTo>
                  <a:pt x="339623" y="3025"/>
                </a:lnTo>
                <a:lnTo>
                  <a:pt x="292717" y="11859"/>
                </a:lnTo>
                <a:lnTo>
                  <a:pt x="247981" y="26138"/>
                </a:lnTo>
                <a:lnTo>
                  <a:pt x="205778" y="45498"/>
                </a:lnTo>
                <a:lnTo>
                  <a:pt x="166472" y="69574"/>
                </a:lnTo>
                <a:lnTo>
                  <a:pt x="130428" y="98004"/>
                </a:lnTo>
                <a:lnTo>
                  <a:pt x="98008" y="130422"/>
                </a:lnTo>
                <a:lnTo>
                  <a:pt x="69578" y="166465"/>
                </a:lnTo>
                <a:lnTo>
                  <a:pt x="45500" y="205770"/>
                </a:lnTo>
                <a:lnTo>
                  <a:pt x="26140" y="247972"/>
                </a:lnTo>
                <a:lnTo>
                  <a:pt x="11860" y="292708"/>
                </a:lnTo>
                <a:lnTo>
                  <a:pt x="3025" y="339612"/>
                </a:lnTo>
                <a:lnTo>
                  <a:pt x="0" y="388323"/>
                </a:lnTo>
                <a:lnTo>
                  <a:pt x="3025" y="437033"/>
                </a:lnTo>
                <a:lnTo>
                  <a:pt x="11860" y="483938"/>
                </a:lnTo>
                <a:lnTo>
                  <a:pt x="26140" y="528673"/>
                </a:lnTo>
                <a:lnTo>
                  <a:pt x="45500" y="570875"/>
                </a:lnTo>
                <a:lnTo>
                  <a:pt x="69578" y="610180"/>
                </a:lnTo>
                <a:lnTo>
                  <a:pt x="98008" y="646224"/>
                </a:lnTo>
                <a:lnTo>
                  <a:pt x="130428" y="678642"/>
                </a:lnTo>
                <a:lnTo>
                  <a:pt x="166472" y="707071"/>
                </a:lnTo>
                <a:lnTo>
                  <a:pt x="205778" y="731148"/>
                </a:lnTo>
                <a:lnTo>
                  <a:pt x="247981" y="750507"/>
                </a:lnTo>
                <a:lnTo>
                  <a:pt x="292717" y="764786"/>
                </a:lnTo>
                <a:lnTo>
                  <a:pt x="339623" y="773620"/>
                </a:lnTo>
                <a:lnTo>
                  <a:pt x="388333" y="776646"/>
                </a:lnTo>
                <a:lnTo>
                  <a:pt x="437044" y="773620"/>
                </a:lnTo>
                <a:lnTo>
                  <a:pt x="483949" y="764786"/>
                </a:lnTo>
                <a:lnTo>
                  <a:pt x="528685" y="750507"/>
                </a:lnTo>
                <a:lnTo>
                  <a:pt x="570888" y="731148"/>
                </a:lnTo>
                <a:lnTo>
                  <a:pt x="610194" y="707071"/>
                </a:lnTo>
                <a:lnTo>
                  <a:pt x="646239" y="678642"/>
                </a:lnTo>
                <a:lnTo>
                  <a:pt x="678658" y="646224"/>
                </a:lnTo>
                <a:lnTo>
                  <a:pt x="707089" y="610180"/>
                </a:lnTo>
                <a:lnTo>
                  <a:pt x="731166" y="570875"/>
                </a:lnTo>
                <a:lnTo>
                  <a:pt x="750527" y="528673"/>
                </a:lnTo>
                <a:lnTo>
                  <a:pt x="764807" y="483938"/>
                </a:lnTo>
                <a:lnTo>
                  <a:pt x="773641" y="437033"/>
                </a:lnTo>
                <a:lnTo>
                  <a:pt x="776667" y="388323"/>
                </a:lnTo>
                <a:lnTo>
                  <a:pt x="773641" y="339612"/>
                </a:lnTo>
                <a:lnTo>
                  <a:pt x="764807" y="292708"/>
                </a:lnTo>
                <a:lnTo>
                  <a:pt x="750527" y="247972"/>
                </a:lnTo>
                <a:lnTo>
                  <a:pt x="731166" y="205770"/>
                </a:lnTo>
                <a:lnTo>
                  <a:pt x="707089" y="166465"/>
                </a:lnTo>
                <a:lnTo>
                  <a:pt x="678658" y="130422"/>
                </a:lnTo>
                <a:lnTo>
                  <a:pt x="646239" y="98004"/>
                </a:lnTo>
                <a:lnTo>
                  <a:pt x="610194" y="69574"/>
                </a:lnTo>
                <a:lnTo>
                  <a:pt x="570888" y="45498"/>
                </a:lnTo>
                <a:lnTo>
                  <a:pt x="528685" y="26138"/>
                </a:lnTo>
                <a:lnTo>
                  <a:pt x="483949" y="11859"/>
                </a:lnTo>
                <a:lnTo>
                  <a:pt x="437044" y="3025"/>
                </a:lnTo>
                <a:lnTo>
                  <a:pt x="388333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8295E81-46EE-7C9E-D4DE-DFFE98AD3376}"/>
              </a:ext>
            </a:extLst>
          </p:cNvPr>
          <p:cNvSpPr txBox="1"/>
          <p:nvPr/>
        </p:nvSpPr>
        <p:spPr>
          <a:xfrm>
            <a:off x="385507" y="8141891"/>
            <a:ext cx="25971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8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Preventionstjärnan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5BB0033-A3C2-4D8B-E6BF-70968E38BFA5}"/>
              </a:ext>
            </a:extLst>
          </p:cNvPr>
          <p:cNvSpPr/>
          <p:nvPr/>
        </p:nvSpPr>
        <p:spPr>
          <a:xfrm>
            <a:off x="9664497" y="1622987"/>
            <a:ext cx="488950" cy="1184275"/>
          </a:xfrm>
          <a:custGeom>
            <a:avLst/>
            <a:gdLst/>
            <a:ahLst/>
            <a:cxnLst/>
            <a:rect l="l" t="t" r="r" b="b"/>
            <a:pathLst>
              <a:path w="488950" h="1184275">
                <a:moveTo>
                  <a:pt x="245259" y="0"/>
                </a:moveTo>
                <a:lnTo>
                  <a:pt x="0" y="1184026"/>
                </a:lnTo>
                <a:lnTo>
                  <a:pt x="488403" y="1184026"/>
                </a:lnTo>
                <a:lnTo>
                  <a:pt x="245259" y="0"/>
                </a:lnTo>
                <a:close/>
              </a:path>
            </a:pathLst>
          </a:custGeom>
          <a:solidFill>
            <a:srgbClr val="DE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9745908-CDCE-5A10-380F-3F16B84065F2}"/>
              </a:ext>
            </a:extLst>
          </p:cNvPr>
          <p:cNvSpPr/>
          <p:nvPr/>
        </p:nvSpPr>
        <p:spPr>
          <a:xfrm>
            <a:off x="9468028" y="2900721"/>
            <a:ext cx="881380" cy="690245"/>
          </a:xfrm>
          <a:custGeom>
            <a:avLst/>
            <a:gdLst/>
            <a:ahLst/>
            <a:cxnLst/>
            <a:rect l="l" t="t" r="r" b="b"/>
            <a:pathLst>
              <a:path w="881379" h="690245">
                <a:moveTo>
                  <a:pt x="692921" y="0"/>
                </a:moveTo>
                <a:lnTo>
                  <a:pt x="188423" y="0"/>
                </a:lnTo>
                <a:lnTo>
                  <a:pt x="0" y="690219"/>
                </a:lnTo>
                <a:lnTo>
                  <a:pt x="881344" y="690219"/>
                </a:lnTo>
                <a:lnTo>
                  <a:pt x="692921" y="0"/>
                </a:lnTo>
                <a:close/>
              </a:path>
            </a:pathLst>
          </a:custGeom>
          <a:solidFill>
            <a:srgbClr val="F7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9B07623B-A588-18ED-9F3E-DAF2E559CA26}"/>
              </a:ext>
            </a:extLst>
          </p:cNvPr>
          <p:cNvGrpSpPr/>
          <p:nvPr/>
        </p:nvGrpSpPr>
        <p:grpSpPr>
          <a:xfrm>
            <a:off x="5794326" y="3173536"/>
            <a:ext cx="8248015" cy="6476365"/>
            <a:chOff x="5794326" y="3173536"/>
            <a:chExt cx="8248015" cy="64763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B74D588-7486-5A38-1DD3-580570F67C21}"/>
                </a:ext>
              </a:extLst>
            </p:cNvPr>
            <p:cNvSpPr/>
            <p:nvPr/>
          </p:nvSpPr>
          <p:spPr>
            <a:xfrm>
              <a:off x="12118404" y="3173545"/>
              <a:ext cx="1923414" cy="3604895"/>
            </a:xfrm>
            <a:custGeom>
              <a:avLst/>
              <a:gdLst/>
              <a:ahLst/>
              <a:cxnLst/>
              <a:rect l="l" t="t" r="r" b="b"/>
              <a:pathLst>
                <a:path w="1923415" h="3604895">
                  <a:moveTo>
                    <a:pt x="1074496" y="0"/>
                  </a:moveTo>
                  <a:lnTo>
                    <a:pt x="0" y="554545"/>
                  </a:lnTo>
                  <a:lnTo>
                    <a:pt x="307352" y="934097"/>
                  </a:lnTo>
                  <a:lnTo>
                    <a:pt x="1074496" y="0"/>
                  </a:lnTo>
                  <a:close/>
                </a:path>
                <a:path w="1923415" h="3604895">
                  <a:moveTo>
                    <a:pt x="1923376" y="3604641"/>
                  </a:moveTo>
                  <a:lnTo>
                    <a:pt x="818324" y="3113760"/>
                  </a:lnTo>
                  <a:lnTo>
                    <a:pt x="714717" y="3591026"/>
                  </a:lnTo>
                  <a:lnTo>
                    <a:pt x="1923376" y="3604641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BD9FCDA-700A-47CD-63C0-3793E8D653C8}"/>
                </a:ext>
              </a:extLst>
            </p:cNvPr>
            <p:cNvSpPr/>
            <p:nvPr/>
          </p:nvSpPr>
          <p:spPr>
            <a:xfrm>
              <a:off x="11385486" y="3780808"/>
              <a:ext cx="1461770" cy="3009900"/>
            </a:xfrm>
            <a:custGeom>
              <a:avLst/>
              <a:gdLst/>
              <a:ahLst/>
              <a:cxnLst/>
              <a:rect l="l" t="t" r="r" b="b"/>
              <a:pathLst>
                <a:path w="1461770" h="3009900">
                  <a:moveTo>
                    <a:pt x="972464" y="392061"/>
                  </a:moveTo>
                  <a:lnTo>
                    <a:pt x="654977" y="0"/>
                  </a:lnTo>
                  <a:lnTo>
                    <a:pt x="0" y="287959"/>
                  </a:lnTo>
                  <a:lnTo>
                    <a:pt x="554634" y="972870"/>
                  </a:lnTo>
                  <a:lnTo>
                    <a:pt x="972464" y="392061"/>
                  </a:lnTo>
                  <a:close/>
                </a:path>
                <a:path w="1461770" h="3009900">
                  <a:moveTo>
                    <a:pt x="1461389" y="2478735"/>
                  </a:moveTo>
                  <a:lnTo>
                    <a:pt x="826871" y="2148167"/>
                  </a:lnTo>
                  <a:lnTo>
                    <a:pt x="639864" y="3009430"/>
                  </a:lnTo>
                  <a:lnTo>
                    <a:pt x="1354340" y="2971749"/>
                  </a:lnTo>
                  <a:lnTo>
                    <a:pt x="1461389" y="247873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A683AD3-5DE7-D6EB-6E3E-85A683EEDAD1}"/>
                </a:ext>
              </a:extLst>
            </p:cNvPr>
            <p:cNvSpPr/>
            <p:nvPr/>
          </p:nvSpPr>
          <p:spPr>
            <a:xfrm>
              <a:off x="9280334" y="3684695"/>
              <a:ext cx="2842895" cy="3117850"/>
            </a:xfrm>
            <a:custGeom>
              <a:avLst/>
              <a:gdLst/>
              <a:ahLst/>
              <a:cxnLst/>
              <a:rect l="l" t="t" r="r" b="b"/>
              <a:pathLst>
                <a:path w="2842895" h="3117850">
                  <a:moveTo>
                    <a:pt x="1256728" y="713943"/>
                  </a:moveTo>
                  <a:lnTo>
                    <a:pt x="1076312" y="0"/>
                  </a:lnTo>
                  <a:lnTo>
                    <a:pt x="177139" y="0"/>
                  </a:lnTo>
                  <a:lnTo>
                    <a:pt x="0" y="713943"/>
                  </a:lnTo>
                  <a:lnTo>
                    <a:pt x="1256728" y="713943"/>
                  </a:lnTo>
                  <a:close/>
                </a:path>
                <a:path w="2842895" h="3117850">
                  <a:moveTo>
                    <a:pt x="2591562" y="1133627"/>
                  </a:moveTo>
                  <a:lnTo>
                    <a:pt x="2025675" y="434848"/>
                  </a:lnTo>
                  <a:lnTo>
                    <a:pt x="1359369" y="746455"/>
                  </a:lnTo>
                  <a:lnTo>
                    <a:pt x="2150237" y="1723136"/>
                  </a:lnTo>
                  <a:lnTo>
                    <a:pt x="2591562" y="1133627"/>
                  </a:lnTo>
                  <a:close/>
                </a:path>
                <a:path w="2842895" h="3117850">
                  <a:moveTo>
                    <a:pt x="2842653" y="2214067"/>
                  </a:moveTo>
                  <a:lnTo>
                    <a:pt x="2182533" y="1889480"/>
                  </a:lnTo>
                  <a:lnTo>
                    <a:pt x="1915896" y="3117596"/>
                  </a:lnTo>
                  <a:lnTo>
                    <a:pt x="2651887" y="3092767"/>
                  </a:lnTo>
                  <a:lnTo>
                    <a:pt x="2842653" y="2214067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E419A6E1-1FF7-3D7D-5A7D-0385AF27A83D}"/>
                </a:ext>
              </a:extLst>
            </p:cNvPr>
            <p:cNvSpPr/>
            <p:nvPr/>
          </p:nvSpPr>
          <p:spPr>
            <a:xfrm>
              <a:off x="6609664" y="3199632"/>
              <a:ext cx="1075055" cy="934719"/>
            </a:xfrm>
            <a:custGeom>
              <a:avLst/>
              <a:gdLst/>
              <a:ahLst/>
              <a:cxnLst/>
              <a:rect l="l" t="t" r="r" b="b"/>
              <a:pathLst>
                <a:path w="1075054" h="934720">
                  <a:moveTo>
                    <a:pt x="0" y="0"/>
                  </a:moveTo>
                  <a:lnTo>
                    <a:pt x="767138" y="934097"/>
                  </a:lnTo>
                  <a:lnTo>
                    <a:pt x="1074490" y="554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E4F6BDF9-C735-CD8B-12A3-63B750BF77AF}"/>
                </a:ext>
              </a:extLst>
            </p:cNvPr>
            <p:cNvSpPr/>
            <p:nvPr/>
          </p:nvSpPr>
          <p:spPr>
            <a:xfrm>
              <a:off x="7444577" y="3806904"/>
              <a:ext cx="972819" cy="973455"/>
            </a:xfrm>
            <a:custGeom>
              <a:avLst/>
              <a:gdLst/>
              <a:ahLst/>
              <a:cxnLst/>
              <a:rect l="l" t="t" r="r" b="b"/>
              <a:pathLst>
                <a:path w="972820" h="973454">
                  <a:moveTo>
                    <a:pt x="317477" y="0"/>
                  </a:moveTo>
                  <a:lnTo>
                    <a:pt x="0" y="392061"/>
                  </a:lnTo>
                  <a:lnTo>
                    <a:pt x="417830" y="972870"/>
                  </a:lnTo>
                  <a:lnTo>
                    <a:pt x="972462" y="287949"/>
                  </a:lnTo>
                  <a:lnTo>
                    <a:pt x="31747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EB6BDDF-0BA2-E933-1800-7B7395A6F5E2}"/>
                </a:ext>
              </a:extLst>
            </p:cNvPr>
            <p:cNvSpPr/>
            <p:nvPr/>
          </p:nvSpPr>
          <p:spPr>
            <a:xfrm>
              <a:off x="7930652" y="4145631"/>
              <a:ext cx="1232535" cy="1288415"/>
            </a:xfrm>
            <a:custGeom>
              <a:avLst/>
              <a:gdLst/>
              <a:ahLst/>
              <a:cxnLst/>
              <a:rect l="l" t="t" r="r" b="b"/>
              <a:pathLst>
                <a:path w="1232534" h="1288414">
                  <a:moveTo>
                    <a:pt x="565878" y="0"/>
                  </a:moveTo>
                  <a:lnTo>
                    <a:pt x="0" y="698785"/>
                  </a:lnTo>
                  <a:lnTo>
                    <a:pt x="441316" y="1288285"/>
                  </a:lnTo>
                  <a:lnTo>
                    <a:pt x="1232192" y="311613"/>
                  </a:lnTo>
                  <a:lnTo>
                    <a:pt x="565878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0ADF4D4-42CC-CA87-1F03-1BFF37924797}"/>
                </a:ext>
              </a:extLst>
            </p:cNvPr>
            <p:cNvSpPr/>
            <p:nvPr/>
          </p:nvSpPr>
          <p:spPr>
            <a:xfrm>
              <a:off x="5794326" y="6299094"/>
              <a:ext cx="1208405" cy="505459"/>
            </a:xfrm>
            <a:custGeom>
              <a:avLst/>
              <a:gdLst/>
              <a:ahLst/>
              <a:cxnLst/>
              <a:rect l="l" t="t" r="r" b="b"/>
              <a:pathLst>
                <a:path w="1208404" h="505459">
                  <a:moveTo>
                    <a:pt x="1098500" y="0"/>
                  </a:moveTo>
                  <a:lnTo>
                    <a:pt x="0" y="505324"/>
                  </a:lnTo>
                  <a:lnTo>
                    <a:pt x="1208361" y="475880"/>
                  </a:lnTo>
                  <a:lnTo>
                    <a:pt x="1098500" y="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E451AE4C-0A28-5CA8-DD5B-98A727A56731}"/>
                </a:ext>
              </a:extLst>
            </p:cNvPr>
            <p:cNvSpPr/>
            <p:nvPr/>
          </p:nvSpPr>
          <p:spPr>
            <a:xfrm>
              <a:off x="6982324" y="5931324"/>
              <a:ext cx="828675" cy="859155"/>
            </a:xfrm>
            <a:custGeom>
              <a:avLst/>
              <a:gdLst/>
              <a:ahLst/>
              <a:cxnLst/>
              <a:rect l="l" t="t" r="r" b="b"/>
              <a:pathLst>
                <a:path w="828675" h="859154">
                  <a:moveTo>
                    <a:pt x="630127" y="0"/>
                  </a:moveTo>
                  <a:lnTo>
                    <a:pt x="0" y="338858"/>
                  </a:lnTo>
                  <a:lnTo>
                    <a:pt x="113504" y="830424"/>
                  </a:lnTo>
                  <a:lnTo>
                    <a:pt x="828383" y="858748"/>
                  </a:lnTo>
                  <a:lnTo>
                    <a:pt x="630127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BF435AA-E8A4-7AFA-DBDE-5630C7477A42}"/>
                </a:ext>
              </a:extLst>
            </p:cNvPr>
            <p:cNvSpPr/>
            <p:nvPr/>
          </p:nvSpPr>
          <p:spPr>
            <a:xfrm>
              <a:off x="7701417" y="5566750"/>
              <a:ext cx="938530" cy="1224915"/>
            </a:xfrm>
            <a:custGeom>
              <a:avLst/>
              <a:gdLst/>
              <a:ahLst/>
              <a:cxnLst/>
              <a:rect l="l" t="t" r="r" b="b"/>
              <a:pathLst>
                <a:path w="938529" h="1224915">
                  <a:moveTo>
                    <a:pt x="655781" y="0"/>
                  </a:moveTo>
                  <a:lnTo>
                    <a:pt x="0" y="333204"/>
                  </a:lnTo>
                  <a:lnTo>
                    <a:pt x="202255" y="1209334"/>
                  </a:lnTo>
                  <a:lnTo>
                    <a:pt x="938494" y="1224517"/>
                  </a:lnTo>
                  <a:lnTo>
                    <a:pt x="655781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7547B83-9BBA-9545-7CFA-746F0426E71E}"/>
                </a:ext>
              </a:extLst>
            </p:cNvPr>
            <p:cNvSpPr/>
            <p:nvPr/>
          </p:nvSpPr>
          <p:spPr>
            <a:xfrm>
              <a:off x="8044866" y="8473039"/>
              <a:ext cx="3711575" cy="1177290"/>
            </a:xfrm>
            <a:custGeom>
              <a:avLst/>
              <a:gdLst/>
              <a:ahLst/>
              <a:cxnLst/>
              <a:rect l="l" t="t" r="r" b="b"/>
              <a:pathLst>
                <a:path w="3711575" h="1177290">
                  <a:moveTo>
                    <a:pt x="741756" y="216001"/>
                  </a:moveTo>
                  <a:lnTo>
                    <a:pt x="303720" y="0"/>
                  </a:lnTo>
                  <a:lnTo>
                    <a:pt x="0" y="1170406"/>
                  </a:lnTo>
                  <a:lnTo>
                    <a:pt x="741756" y="216001"/>
                  </a:lnTo>
                  <a:close/>
                </a:path>
                <a:path w="3711575" h="1177290">
                  <a:moveTo>
                    <a:pt x="3710990" y="1176870"/>
                  </a:moveTo>
                  <a:lnTo>
                    <a:pt x="3405378" y="7391"/>
                  </a:lnTo>
                  <a:lnTo>
                    <a:pt x="2967329" y="223405"/>
                  </a:lnTo>
                  <a:lnTo>
                    <a:pt x="3710990" y="1176870"/>
                  </a:lnTo>
                  <a:close/>
                </a:path>
              </a:pathLst>
            </a:custGeom>
            <a:solidFill>
              <a:srgbClr val="DE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8B2493FF-3AF0-5A0F-655F-56E0C0649076}"/>
                </a:ext>
              </a:extLst>
            </p:cNvPr>
            <p:cNvSpPr/>
            <p:nvPr/>
          </p:nvSpPr>
          <p:spPr>
            <a:xfrm>
              <a:off x="8382800" y="7683048"/>
              <a:ext cx="3033395" cy="933450"/>
            </a:xfrm>
            <a:custGeom>
              <a:avLst/>
              <a:gdLst/>
              <a:ahLst/>
              <a:cxnLst/>
              <a:rect l="l" t="t" r="r" b="b"/>
              <a:pathLst>
                <a:path w="3033395" h="933450">
                  <a:moveTo>
                    <a:pt x="926757" y="389801"/>
                  </a:moveTo>
                  <a:lnTo>
                    <a:pt x="136309" y="0"/>
                  </a:lnTo>
                  <a:lnTo>
                    <a:pt x="0" y="702386"/>
                  </a:lnTo>
                  <a:lnTo>
                    <a:pt x="452475" y="925499"/>
                  </a:lnTo>
                  <a:lnTo>
                    <a:pt x="926757" y="389801"/>
                  </a:lnTo>
                  <a:close/>
                </a:path>
                <a:path w="3033395" h="933450">
                  <a:moveTo>
                    <a:pt x="3033230" y="709815"/>
                  </a:moveTo>
                  <a:lnTo>
                    <a:pt x="2896908" y="7416"/>
                  </a:lnTo>
                  <a:lnTo>
                    <a:pt x="2106472" y="397217"/>
                  </a:lnTo>
                  <a:lnTo>
                    <a:pt x="2580741" y="932942"/>
                  </a:lnTo>
                  <a:lnTo>
                    <a:pt x="3033230" y="709815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118C53F2-AADB-84BD-051A-5D8948B11F9A}"/>
                </a:ext>
              </a:extLst>
            </p:cNvPr>
            <p:cNvSpPr/>
            <p:nvPr/>
          </p:nvSpPr>
          <p:spPr>
            <a:xfrm>
              <a:off x="8551088" y="6875658"/>
              <a:ext cx="2694305" cy="1125220"/>
            </a:xfrm>
            <a:custGeom>
              <a:avLst/>
              <a:gdLst/>
              <a:ahLst/>
              <a:cxnLst/>
              <a:rect l="l" t="t" r="r" b="b"/>
              <a:pathLst>
                <a:path w="2694304" h="1125220">
                  <a:moveTo>
                    <a:pt x="1284008" y="555853"/>
                  </a:moveTo>
                  <a:lnTo>
                    <a:pt x="156895" y="0"/>
                  </a:lnTo>
                  <a:lnTo>
                    <a:pt x="0" y="718680"/>
                  </a:lnTo>
                  <a:lnTo>
                    <a:pt x="806450" y="1116368"/>
                  </a:lnTo>
                  <a:lnTo>
                    <a:pt x="1284008" y="555853"/>
                  </a:lnTo>
                  <a:close/>
                </a:path>
                <a:path w="2694304" h="1125220">
                  <a:moveTo>
                    <a:pt x="2693695" y="727519"/>
                  </a:moveTo>
                  <a:lnTo>
                    <a:pt x="2539733" y="7404"/>
                  </a:lnTo>
                  <a:lnTo>
                    <a:pt x="1412633" y="563257"/>
                  </a:lnTo>
                  <a:lnTo>
                    <a:pt x="1887258" y="1125207"/>
                  </a:lnTo>
                  <a:lnTo>
                    <a:pt x="2693695" y="727519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227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86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 dirty="0">
              <a:latin typeface="Arial"/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29593C-11EF-65F9-22F9-CD99F22AD54B}"/>
              </a:ext>
            </a:extLst>
          </p:cNvPr>
          <p:cNvGrpSpPr/>
          <p:nvPr/>
        </p:nvGrpSpPr>
        <p:grpSpPr>
          <a:xfrm>
            <a:off x="5937250" y="1015888"/>
            <a:ext cx="8681085" cy="9284638"/>
            <a:chOff x="5937250" y="1015888"/>
            <a:chExt cx="8681085" cy="9284638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269" y="1319799"/>
              <a:ext cx="8400791" cy="8400791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9954440" y="1404551"/>
              <a:ext cx="593725" cy="153247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Förklaring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937250" y="1547686"/>
              <a:ext cx="8681085" cy="8752840"/>
            </a:xfrm>
            <a:custGeom>
              <a:avLst/>
              <a:gdLst/>
              <a:ahLst/>
              <a:cxnLst/>
              <a:rect l="l" t="t" r="r" b="b"/>
              <a:pathLst>
                <a:path w="8681085" h="8752840">
                  <a:moveTo>
                    <a:pt x="8680824" y="0"/>
                  </a:moveTo>
                  <a:lnTo>
                    <a:pt x="5367784" y="0"/>
                  </a:lnTo>
                  <a:lnTo>
                    <a:pt x="4738054" y="3652747"/>
                  </a:lnTo>
                  <a:lnTo>
                    <a:pt x="3948382" y="3663909"/>
                  </a:lnTo>
                  <a:lnTo>
                    <a:pt x="3312150" y="0"/>
                  </a:lnTo>
                  <a:lnTo>
                    <a:pt x="0" y="0"/>
                  </a:lnTo>
                  <a:lnTo>
                    <a:pt x="0" y="8752351"/>
                  </a:lnTo>
                  <a:lnTo>
                    <a:pt x="8680824" y="8752351"/>
                  </a:lnTo>
                  <a:lnTo>
                    <a:pt x="8680824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551429" y="1882994"/>
              <a:ext cx="1457960" cy="62709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07950" marR="100330" algn="ctr">
                <a:spcBef>
                  <a:spcPts val="90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till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sv-SE" sz="800" spc="85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enskild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som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redan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är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utsatt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risker.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Hög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kostnad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individ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9760764" y="2993538"/>
              <a:ext cx="1038860" cy="6277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76200" algn="ctr">
                <a:spcBef>
                  <a:spcPts val="95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1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800" spc="5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grupp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där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finns</a:t>
              </a:r>
              <a:r>
                <a:rPr sz="800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sv-SE"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identifierad</a:t>
              </a:r>
              <a:r>
                <a:rPr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risk.</a:t>
              </a:r>
              <a:r>
                <a:rPr lang="sv-SE" sz="800" spc="10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0" dirty="0" err="1">
                  <a:latin typeface="Arial" panose="020B0604020202020204" pitchFamily="34" charset="0"/>
                  <a:cs typeface="Arial" panose="020B0604020202020204" pitchFamily="34" charset="0"/>
                </a:rPr>
                <a:t>Högre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kostnad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 err="1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lang="sv-SE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 err="1">
                  <a:latin typeface="Arial" panose="020B0604020202020204" pitchFamily="34" charset="0"/>
                  <a:cs typeface="Arial" panose="020B0604020202020204" pitchFamily="34" charset="0"/>
                </a:rPr>
                <a:t>samhälle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9798574" y="4185433"/>
              <a:ext cx="958180" cy="50398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indent="-635" algn="ctr">
                <a:spcBef>
                  <a:spcPts val="90"/>
                </a:spcBef>
              </a:pP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som</a:t>
              </a:r>
              <a:r>
                <a:rPr sz="800" spc="8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är</a:t>
              </a:r>
              <a:r>
                <a:rPr sz="800" spc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bra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alla,</a:t>
              </a:r>
              <a:r>
                <a:rPr sz="800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25" dirty="0">
                  <a:latin typeface="Arial" panose="020B0604020202020204" pitchFamily="34" charset="0"/>
                  <a:cs typeface="Arial" panose="020B0604020202020204" pitchFamily="34" charset="0"/>
                </a:rPr>
                <a:t>låg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 kostnad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800" spc="7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individ </a:t>
              </a:r>
              <a:r>
                <a:rPr sz="80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800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111462" y="1650785"/>
              <a:ext cx="948690" cy="153247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Problemområde: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2899580" y="2062062"/>
              <a:ext cx="962660" cy="5422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7600"/>
                </a:lnSpc>
                <a:spcBef>
                  <a:spcPts val="95"/>
                </a:spcBef>
              </a:pP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Hög</a:t>
              </a:r>
              <a:r>
                <a:rPr sz="1050" b="1" spc="4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kostnad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och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107646" y="5835992"/>
              <a:ext cx="935990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Hälsofrämjande: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alla.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2899580" y="5537449"/>
              <a:ext cx="962660" cy="5422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7600"/>
                </a:lnSpc>
                <a:spcBef>
                  <a:spcPts val="95"/>
                </a:spcBef>
              </a:pP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Låg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kostnad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för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individ</a:t>
              </a:r>
              <a:r>
                <a:rPr sz="1050" b="1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050" b="1" spc="-25" dirty="0">
                  <a:latin typeface="Arial" panose="020B0604020202020204" pitchFamily="34" charset="0"/>
                  <a:cs typeface="Arial" panose="020B0604020202020204" pitchFamily="34" charset="0"/>
                </a:rPr>
                <a:t>och </a:t>
              </a:r>
              <a:r>
                <a:rPr sz="10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974993" y="7517084"/>
              <a:ext cx="3709670" cy="15144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Proaktiva</a:t>
              </a:r>
              <a:r>
                <a:rPr sz="2400" b="1" spc="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beslutssnurran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Proaktiva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insatser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ger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bäst</a:t>
              </a:r>
              <a:r>
                <a:rPr sz="170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resultat</a:t>
              </a:r>
              <a:endParaRPr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229"/>
                </a:spcBef>
              </a:pPr>
              <a:r>
                <a:rPr sz="1700" dirty="0">
                  <a:latin typeface="Arial" panose="020B0604020202020204" pitchFamily="34" charset="0"/>
                  <a:cs typeface="Arial" panose="020B0604020202020204" pitchFamily="34" charset="0"/>
                </a:rPr>
                <a:t>för individ och </a:t>
              </a:r>
              <a:r>
                <a:rPr sz="1700" spc="-10" dirty="0">
                  <a:latin typeface="Arial" panose="020B0604020202020204" pitchFamily="34" charset="0"/>
                  <a:cs typeface="Arial" panose="020B0604020202020204" pitchFamily="34" charset="0"/>
                </a:rPr>
                <a:t>samhälle.</a:t>
              </a:r>
              <a:endParaRPr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1086485">
                <a:lnSpc>
                  <a:spcPct val="108300"/>
                </a:lnSpc>
                <a:spcBef>
                  <a:spcPts val="1280"/>
                </a:spcBef>
              </a:pP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Genom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1200" i="1" spc="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snurra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på</a:t>
              </a:r>
              <a:r>
                <a:rPr sz="1200" i="1" spc="3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skivan</a:t>
              </a:r>
              <a:r>
                <a:rPr sz="1200" i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kommer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nya</a:t>
              </a:r>
              <a:r>
                <a:rPr sz="1200" i="1" spc="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problemområden</a:t>
              </a:r>
              <a:r>
                <a:rPr sz="1200" i="1" spc="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fram.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716173" y="2210371"/>
              <a:ext cx="501650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Reaktivt</a:t>
              </a:r>
              <a:endParaRPr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1811237" y="5721150"/>
              <a:ext cx="549275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Proaktivt</a:t>
              </a:r>
              <a:endParaRPr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9347680" y="1914944"/>
              <a:ext cx="4170679" cy="7635240"/>
              <a:chOff x="4781655" y="1914944"/>
              <a:chExt cx="4170679" cy="7635240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7829474" y="4108718"/>
                <a:ext cx="328930" cy="1090930"/>
              </a:xfrm>
              <a:custGeom>
                <a:avLst/>
                <a:gdLst/>
                <a:ahLst/>
                <a:cxnLst/>
                <a:rect l="l" t="t" r="r" b="b"/>
                <a:pathLst>
                  <a:path w="328929" h="1090929">
                    <a:moveTo>
                      <a:pt x="328607" y="0"/>
                    </a:moveTo>
                    <a:lnTo>
                      <a:pt x="0" y="0"/>
                    </a:lnTo>
                    <a:lnTo>
                      <a:pt x="49642" y="1090647"/>
                    </a:lnTo>
                    <a:lnTo>
                      <a:pt x="278892" y="1090647"/>
                    </a:lnTo>
                    <a:lnTo>
                      <a:pt x="328607" y="0"/>
                    </a:lnTo>
                    <a:close/>
                  </a:path>
                </a:pathLst>
              </a:custGeom>
              <a:solidFill>
                <a:srgbClr val="00A7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781419" y="3017537"/>
                <a:ext cx="42735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427354" h="1091564">
                    <a:moveTo>
                      <a:pt x="426803" y="0"/>
                    </a:moveTo>
                    <a:lnTo>
                      <a:pt x="0" y="0"/>
                    </a:lnTo>
                    <a:lnTo>
                      <a:pt x="48050" y="1091181"/>
                    </a:lnTo>
                    <a:lnTo>
                      <a:pt x="376658" y="1091181"/>
                    </a:lnTo>
                    <a:lnTo>
                      <a:pt x="426803" y="0"/>
                    </a:lnTo>
                    <a:close/>
                  </a:path>
                </a:pathLst>
              </a:custGeom>
              <a:solidFill>
                <a:srgbClr val="F7DE4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879111" y="5192823"/>
                <a:ext cx="229870" cy="861060"/>
              </a:xfrm>
              <a:custGeom>
                <a:avLst/>
                <a:gdLst/>
                <a:ahLst/>
                <a:cxnLst/>
                <a:rect l="l" t="t" r="r" b="b"/>
                <a:pathLst>
                  <a:path w="229870" h="861060">
                    <a:moveTo>
                      <a:pt x="229249" y="0"/>
                    </a:moveTo>
                    <a:lnTo>
                      <a:pt x="0" y="0"/>
                    </a:lnTo>
                    <a:lnTo>
                      <a:pt x="36470" y="858204"/>
                    </a:lnTo>
                    <a:lnTo>
                      <a:pt x="188873" y="860821"/>
                    </a:lnTo>
                    <a:lnTo>
                      <a:pt x="229249" y="0"/>
                    </a:lnTo>
                    <a:close/>
                  </a:path>
                </a:pathLst>
              </a:custGeom>
              <a:solidFill>
                <a:srgbClr val="7BC5B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730619" y="1914944"/>
                <a:ext cx="528320" cy="1102995"/>
              </a:xfrm>
              <a:custGeom>
                <a:avLst/>
                <a:gdLst/>
                <a:ahLst/>
                <a:cxnLst/>
                <a:rect l="l" t="t" r="r" b="b"/>
                <a:pathLst>
                  <a:path w="528320" h="1102995">
                    <a:moveTo>
                      <a:pt x="528193" y="0"/>
                    </a:moveTo>
                    <a:lnTo>
                      <a:pt x="0" y="0"/>
                    </a:lnTo>
                    <a:lnTo>
                      <a:pt x="50804" y="1102552"/>
                    </a:lnTo>
                    <a:lnTo>
                      <a:pt x="477608" y="1102552"/>
                    </a:lnTo>
                    <a:lnTo>
                      <a:pt x="528193" y="0"/>
                    </a:lnTo>
                    <a:close/>
                  </a:path>
                </a:pathLst>
              </a:custGeom>
              <a:solidFill>
                <a:srgbClr val="E36C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781651" y="5037689"/>
                <a:ext cx="4170679" cy="4512945"/>
              </a:xfrm>
              <a:custGeom>
                <a:avLst/>
                <a:gdLst/>
                <a:ahLst/>
                <a:cxnLst/>
                <a:rect l="l" t="t" r="r" b="b"/>
                <a:pathLst>
                  <a:path w="4170679" h="4512945">
                    <a:moveTo>
                      <a:pt x="1857844" y="928916"/>
                    </a:moveTo>
                    <a:lnTo>
                      <a:pt x="1856638" y="881113"/>
                    </a:lnTo>
                    <a:lnTo>
                      <a:pt x="1853057" y="833945"/>
                    </a:lnTo>
                    <a:lnTo>
                      <a:pt x="1847138" y="787450"/>
                    </a:lnTo>
                    <a:lnTo>
                      <a:pt x="1838972" y="741705"/>
                    </a:lnTo>
                    <a:lnTo>
                      <a:pt x="1828596" y="696772"/>
                    </a:lnTo>
                    <a:lnTo>
                      <a:pt x="1816087" y="652691"/>
                    </a:lnTo>
                    <a:lnTo>
                      <a:pt x="1801482" y="609523"/>
                    </a:lnTo>
                    <a:lnTo>
                      <a:pt x="1784845" y="567334"/>
                    </a:lnTo>
                    <a:lnTo>
                      <a:pt x="1766239" y="526186"/>
                    </a:lnTo>
                    <a:lnTo>
                      <a:pt x="1745729" y="486143"/>
                    </a:lnTo>
                    <a:lnTo>
                      <a:pt x="1723364" y="447243"/>
                    </a:lnTo>
                    <a:lnTo>
                      <a:pt x="1699196" y="409549"/>
                    </a:lnTo>
                    <a:lnTo>
                      <a:pt x="1673301" y="373126"/>
                    </a:lnTo>
                    <a:lnTo>
                      <a:pt x="1645729" y="338035"/>
                    </a:lnTo>
                    <a:lnTo>
                      <a:pt x="1616532" y="304330"/>
                    </a:lnTo>
                    <a:lnTo>
                      <a:pt x="1585772" y="272072"/>
                    </a:lnTo>
                    <a:lnTo>
                      <a:pt x="1553514" y="241312"/>
                    </a:lnTo>
                    <a:lnTo>
                      <a:pt x="1519809" y="212115"/>
                    </a:lnTo>
                    <a:lnTo>
                      <a:pt x="1484718" y="184543"/>
                    </a:lnTo>
                    <a:lnTo>
                      <a:pt x="1448295" y="158635"/>
                    </a:lnTo>
                    <a:lnTo>
                      <a:pt x="1410601" y="134480"/>
                    </a:lnTo>
                    <a:lnTo>
                      <a:pt x="1371701" y="112115"/>
                    </a:lnTo>
                    <a:lnTo>
                      <a:pt x="1331645" y="91592"/>
                    </a:lnTo>
                    <a:lnTo>
                      <a:pt x="1290497" y="72999"/>
                    </a:lnTo>
                    <a:lnTo>
                      <a:pt x="1248321" y="56362"/>
                    </a:lnTo>
                    <a:lnTo>
                      <a:pt x="1205153" y="41757"/>
                    </a:lnTo>
                    <a:lnTo>
                      <a:pt x="1161072" y="29235"/>
                    </a:lnTo>
                    <a:lnTo>
                      <a:pt x="1116126" y="18872"/>
                    </a:lnTo>
                    <a:lnTo>
                      <a:pt x="1070394" y="10693"/>
                    </a:lnTo>
                    <a:lnTo>
                      <a:pt x="1023899" y="4787"/>
                    </a:lnTo>
                    <a:lnTo>
                      <a:pt x="976718" y="1206"/>
                    </a:lnTo>
                    <a:lnTo>
                      <a:pt x="928916" y="0"/>
                    </a:lnTo>
                    <a:lnTo>
                      <a:pt x="881126" y="1206"/>
                    </a:lnTo>
                    <a:lnTo>
                      <a:pt x="833945" y="4787"/>
                    </a:lnTo>
                    <a:lnTo>
                      <a:pt x="787450" y="10693"/>
                    </a:lnTo>
                    <a:lnTo>
                      <a:pt x="741705" y="18872"/>
                    </a:lnTo>
                    <a:lnTo>
                      <a:pt x="696772" y="29235"/>
                    </a:lnTo>
                    <a:lnTo>
                      <a:pt x="652691" y="41757"/>
                    </a:lnTo>
                    <a:lnTo>
                      <a:pt x="609523" y="56362"/>
                    </a:lnTo>
                    <a:lnTo>
                      <a:pt x="567347" y="72999"/>
                    </a:lnTo>
                    <a:lnTo>
                      <a:pt x="526199" y="91592"/>
                    </a:lnTo>
                    <a:lnTo>
                      <a:pt x="486143" y="112115"/>
                    </a:lnTo>
                    <a:lnTo>
                      <a:pt x="447243" y="134480"/>
                    </a:lnTo>
                    <a:lnTo>
                      <a:pt x="409549" y="158635"/>
                    </a:lnTo>
                    <a:lnTo>
                      <a:pt x="373126" y="184543"/>
                    </a:lnTo>
                    <a:lnTo>
                      <a:pt x="338035" y="212115"/>
                    </a:lnTo>
                    <a:lnTo>
                      <a:pt x="304330" y="241312"/>
                    </a:lnTo>
                    <a:lnTo>
                      <a:pt x="272072" y="272072"/>
                    </a:lnTo>
                    <a:lnTo>
                      <a:pt x="241312" y="304330"/>
                    </a:lnTo>
                    <a:lnTo>
                      <a:pt x="212115" y="338035"/>
                    </a:lnTo>
                    <a:lnTo>
                      <a:pt x="184543" y="373126"/>
                    </a:lnTo>
                    <a:lnTo>
                      <a:pt x="158648" y="409549"/>
                    </a:lnTo>
                    <a:lnTo>
                      <a:pt x="134480" y="447243"/>
                    </a:lnTo>
                    <a:lnTo>
                      <a:pt x="112115" y="486143"/>
                    </a:lnTo>
                    <a:lnTo>
                      <a:pt x="91605" y="526186"/>
                    </a:lnTo>
                    <a:lnTo>
                      <a:pt x="72999" y="567334"/>
                    </a:lnTo>
                    <a:lnTo>
                      <a:pt x="56362" y="609523"/>
                    </a:lnTo>
                    <a:lnTo>
                      <a:pt x="41757" y="652691"/>
                    </a:lnTo>
                    <a:lnTo>
                      <a:pt x="29248" y="696772"/>
                    </a:lnTo>
                    <a:lnTo>
                      <a:pt x="18872" y="741705"/>
                    </a:lnTo>
                    <a:lnTo>
                      <a:pt x="10706" y="787450"/>
                    </a:lnTo>
                    <a:lnTo>
                      <a:pt x="4787" y="833945"/>
                    </a:lnTo>
                    <a:lnTo>
                      <a:pt x="1206" y="881113"/>
                    </a:lnTo>
                    <a:lnTo>
                      <a:pt x="0" y="928916"/>
                    </a:lnTo>
                    <a:lnTo>
                      <a:pt x="1206" y="976718"/>
                    </a:lnTo>
                    <a:lnTo>
                      <a:pt x="4787" y="1023899"/>
                    </a:lnTo>
                    <a:lnTo>
                      <a:pt x="10706" y="1070381"/>
                    </a:lnTo>
                    <a:lnTo>
                      <a:pt x="18872" y="1116126"/>
                    </a:lnTo>
                    <a:lnTo>
                      <a:pt x="29248" y="1161072"/>
                    </a:lnTo>
                    <a:lnTo>
                      <a:pt x="41757" y="1205153"/>
                    </a:lnTo>
                    <a:lnTo>
                      <a:pt x="56362" y="1248321"/>
                    </a:lnTo>
                    <a:lnTo>
                      <a:pt x="72999" y="1290497"/>
                    </a:lnTo>
                    <a:lnTo>
                      <a:pt x="91605" y="1331645"/>
                    </a:lnTo>
                    <a:lnTo>
                      <a:pt x="112115" y="1371701"/>
                    </a:lnTo>
                    <a:lnTo>
                      <a:pt x="134480" y="1410601"/>
                    </a:lnTo>
                    <a:lnTo>
                      <a:pt x="158648" y="1448295"/>
                    </a:lnTo>
                    <a:lnTo>
                      <a:pt x="184543" y="1484706"/>
                    </a:lnTo>
                    <a:lnTo>
                      <a:pt x="212115" y="1519796"/>
                    </a:lnTo>
                    <a:lnTo>
                      <a:pt x="241312" y="1553502"/>
                    </a:lnTo>
                    <a:lnTo>
                      <a:pt x="272072" y="1585772"/>
                    </a:lnTo>
                    <a:lnTo>
                      <a:pt x="304330" y="1616532"/>
                    </a:lnTo>
                    <a:lnTo>
                      <a:pt x="338035" y="1645729"/>
                    </a:lnTo>
                    <a:lnTo>
                      <a:pt x="373126" y="1673301"/>
                    </a:lnTo>
                    <a:lnTo>
                      <a:pt x="409549" y="1699196"/>
                    </a:lnTo>
                    <a:lnTo>
                      <a:pt x="447243" y="1723364"/>
                    </a:lnTo>
                    <a:lnTo>
                      <a:pt x="486143" y="1745729"/>
                    </a:lnTo>
                    <a:lnTo>
                      <a:pt x="526199" y="1766239"/>
                    </a:lnTo>
                    <a:lnTo>
                      <a:pt x="567347" y="1784845"/>
                    </a:lnTo>
                    <a:lnTo>
                      <a:pt x="609523" y="1801482"/>
                    </a:lnTo>
                    <a:lnTo>
                      <a:pt x="652691" y="1816087"/>
                    </a:lnTo>
                    <a:lnTo>
                      <a:pt x="696772" y="1828596"/>
                    </a:lnTo>
                    <a:lnTo>
                      <a:pt x="741705" y="1838972"/>
                    </a:lnTo>
                    <a:lnTo>
                      <a:pt x="787450" y="1847138"/>
                    </a:lnTo>
                    <a:lnTo>
                      <a:pt x="833945" y="1853044"/>
                    </a:lnTo>
                    <a:lnTo>
                      <a:pt x="881126" y="1856638"/>
                    </a:lnTo>
                    <a:lnTo>
                      <a:pt x="928916" y="1857844"/>
                    </a:lnTo>
                    <a:lnTo>
                      <a:pt x="976718" y="1856638"/>
                    </a:lnTo>
                    <a:lnTo>
                      <a:pt x="1023899" y="1853044"/>
                    </a:lnTo>
                    <a:lnTo>
                      <a:pt x="1070394" y="1847138"/>
                    </a:lnTo>
                    <a:lnTo>
                      <a:pt x="1116126" y="1838972"/>
                    </a:lnTo>
                    <a:lnTo>
                      <a:pt x="1161072" y="1828596"/>
                    </a:lnTo>
                    <a:lnTo>
                      <a:pt x="1205153" y="1816087"/>
                    </a:lnTo>
                    <a:lnTo>
                      <a:pt x="1248321" y="1801482"/>
                    </a:lnTo>
                    <a:lnTo>
                      <a:pt x="1290497" y="1784845"/>
                    </a:lnTo>
                    <a:lnTo>
                      <a:pt x="1331645" y="1766239"/>
                    </a:lnTo>
                    <a:lnTo>
                      <a:pt x="1371701" y="1745729"/>
                    </a:lnTo>
                    <a:lnTo>
                      <a:pt x="1410601" y="1723364"/>
                    </a:lnTo>
                    <a:lnTo>
                      <a:pt x="1448295" y="1699196"/>
                    </a:lnTo>
                    <a:lnTo>
                      <a:pt x="1484718" y="1673301"/>
                    </a:lnTo>
                    <a:lnTo>
                      <a:pt x="1519809" y="1645729"/>
                    </a:lnTo>
                    <a:lnTo>
                      <a:pt x="1553514" y="1616532"/>
                    </a:lnTo>
                    <a:lnTo>
                      <a:pt x="1585772" y="1585772"/>
                    </a:lnTo>
                    <a:lnTo>
                      <a:pt x="1616532" y="1553502"/>
                    </a:lnTo>
                    <a:lnTo>
                      <a:pt x="1645729" y="1519796"/>
                    </a:lnTo>
                    <a:lnTo>
                      <a:pt x="1673301" y="1484706"/>
                    </a:lnTo>
                    <a:lnTo>
                      <a:pt x="1699196" y="1448295"/>
                    </a:lnTo>
                    <a:lnTo>
                      <a:pt x="1723364" y="1410601"/>
                    </a:lnTo>
                    <a:lnTo>
                      <a:pt x="1745729" y="1371701"/>
                    </a:lnTo>
                    <a:lnTo>
                      <a:pt x="1766239" y="1331645"/>
                    </a:lnTo>
                    <a:lnTo>
                      <a:pt x="1784845" y="1290497"/>
                    </a:lnTo>
                    <a:lnTo>
                      <a:pt x="1801482" y="1248321"/>
                    </a:lnTo>
                    <a:lnTo>
                      <a:pt x="1816087" y="1205153"/>
                    </a:lnTo>
                    <a:lnTo>
                      <a:pt x="1828596" y="1161072"/>
                    </a:lnTo>
                    <a:lnTo>
                      <a:pt x="1838972" y="1116126"/>
                    </a:lnTo>
                    <a:lnTo>
                      <a:pt x="1847138" y="1070381"/>
                    </a:lnTo>
                    <a:lnTo>
                      <a:pt x="1853057" y="1023899"/>
                    </a:lnTo>
                    <a:lnTo>
                      <a:pt x="1856638" y="976718"/>
                    </a:lnTo>
                    <a:lnTo>
                      <a:pt x="1857844" y="928916"/>
                    </a:lnTo>
                    <a:close/>
                  </a:path>
                  <a:path w="4170679" h="4512945">
                    <a:moveTo>
                      <a:pt x="4170324" y="3271532"/>
                    </a:moveTo>
                    <a:lnTo>
                      <a:pt x="4169384" y="3222815"/>
                    </a:lnTo>
                    <a:lnTo>
                      <a:pt x="4166590" y="3174568"/>
                    </a:lnTo>
                    <a:lnTo>
                      <a:pt x="4161967" y="3126829"/>
                    </a:lnTo>
                    <a:lnTo>
                      <a:pt x="4155567" y="3079635"/>
                    </a:lnTo>
                    <a:lnTo>
                      <a:pt x="4147413" y="3033014"/>
                    </a:lnTo>
                    <a:lnTo>
                      <a:pt x="4137545" y="2987014"/>
                    </a:lnTo>
                    <a:lnTo>
                      <a:pt x="4126001" y="2941663"/>
                    </a:lnTo>
                    <a:lnTo>
                      <a:pt x="4112793" y="2896997"/>
                    </a:lnTo>
                    <a:lnTo>
                      <a:pt x="4097985" y="2853042"/>
                    </a:lnTo>
                    <a:lnTo>
                      <a:pt x="4081589" y="2809849"/>
                    </a:lnTo>
                    <a:lnTo>
                      <a:pt x="4063657" y="2767431"/>
                    </a:lnTo>
                    <a:lnTo>
                      <a:pt x="4044200" y="2725839"/>
                    </a:lnTo>
                    <a:lnTo>
                      <a:pt x="4023283" y="2685097"/>
                    </a:lnTo>
                    <a:lnTo>
                      <a:pt x="4000906" y="2645257"/>
                    </a:lnTo>
                    <a:lnTo>
                      <a:pt x="3977144" y="2606332"/>
                    </a:lnTo>
                    <a:lnTo>
                      <a:pt x="3951998" y="2568371"/>
                    </a:lnTo>
                    <a:lnTo>
                      <a:pt x="3925506" y="2531389"/>
                    </a:lnTo>
                    <a:lnTo>
                      <a:pt x="3897731" y="2495448"/>
                    </a:lnTo>
                    <a:lnTo>
                      <a:pt x="3868674" y="2460561"/>
                    </a:lnTo>
                    <a:lnTo>
                      <a:pt x="3838384" y="2426779"/>
                    </a:lnTo>
                    <a:lnTo>
                      <a:pt x="3806888" y="2394127"/>
                    </a:lnTo>
                    <a:lnTo>
                      <a:pt x="3774236" y="2362631"/>
                    </a:lnTo>
                    <a:lnTo>
                      <a:pt x="3740454" y="2332342"/>
                    </a:lnTo>
                    <a:lnTo>
                      <a:pt x="3705568" y="2303284"/>
                    </a:lnTo>
                    <a:lnTo>
                      <a:pt x="3669627" y="2275509"/>
                    </a:lnTo>
                    <a:lnTo>
                      <a:pt x="3632657" y="2249017"/>
                    </a:lnTo>
                    <a:lnTo>
                      <a:pt x="3594684" y="2223871"/>
                    </a:lnTo>
                    <a:lnTo>
                      <a:pt x="3555758" y="2200110"/>
                    </a:lnTo>
                    <a:lnTo>
                      <a:pt x="3515918" y="2177732"/>
                    </a:lnTo>
                    <a:lnTo>
                      <a:pt x="3475177" y="2156815"/>
                    </a:lnTo>
                    <a:lnTo>
                      <a:pt x="3433584" y="2137359"/>
                    </a:lnTo>
                    <a:lnTo>
                      <a:pt x="3391166" y="2119426"/>
                    </a:lnTo>
                    <a:lnTo>
                      <a:pt x="3347974" y="2103031"/>
                    </a:lnTo>
                    <a:lnTo>
                      <a:pt x="3304019" y="2088222"/>
                    </a:lnTo>
                    <a:lnTo>
                      <a:pt x="3259353" y="2075014"/>
                    </a:lnTo>
                    <a:lnTo>
                      <a:pt x="3214001" y="2063470"/>
                    </a:lnTo>
                    <a:lnTo>
                      <a:pt x="3168002" y="2053590"/>
                    </a:lnTo>
                    <a:lnTo>
                      <a:pt x="3121393" y="2045449"/>
                    </a:lnTo>
                    <a:lnTo>
                      <a:pt x="3074200" y="2039048"/>
                    </a:lnTo>
                    <a:lnTo>
                      <a:pt x="3026460" y="2034425"/>
                    </a:lnTo>
                    <a:lnTo>
                      <a:pt x="2978213" y="2031631"/>
                    </a:lnTo>
                    <a:lnTo>
                      <a:pt x="2929483" y="2030691"/>
                    </a:lnTo>
                    <a:lnTo>
                      <a:pt x="2880766" y="2031631"/>
                    </a:lnTo>
                    <a:lnTo>
                      <a:pt x="2832519" y="2034425"/>
                    </a:lnTo>
                    <a:lnTo>
                      <a:pt x="2784779" y="2039048"/>
                    </a:lnTo>
                    <a:lnTo>
                      <a:pt x="2737586" y="2045449"/>
                    </a:lnTo>
                    <a:lnTo>
                      <a:pt x="2690977" y="2053590"/>
                    </a:lnTo>
                    <a:lnTo>
                      <a:pt x="2644978" y="2063470"/>
                    </a:lnTo>
                    <a:lnTo>
                      <a:pt x="2599626" y="2075014"/>
                    </a:lnTo>
                    <a:lnTo>
                      <a:pt x="2554960" y="2088222"/>
                    </a:lnTo>
                    <a:lnTo>
                      <a:pt x="2511006" y="2103031"/>
                    </a:lnTo>
                    <a:lnTo>
                      <a:pt x="2467800" y="2119426"/>
                    </a:lnTo>
                    <a:lnTo>
                      <a:pt x="2425395" y="2137359"/>
                    </a:lnTo>
                    <a:lnTo>
                      <a:pt x="2383802" y="2156815"/>
                    </a:lnTo>
                    <a:lnTo>
                      <a:pt x="2343061" y="2177732"/>
                    </a:lnTo>
                    <a:lnTo>
                      <a:pt x="2303221" y="2200110"/>
                    </a:lnTo>
                    <a:lnTo>
                      <a:pt x="2264295" y="2223871"/>
                    </a:lnTo>
                    <a:lnTo>
                      <a:pt x="2226322" y="2249017"/>
                    </a:lnTo>
                    <a:lnTo>
                      <a:pt x="2189353" y="2275509"/>
                    </a:lnTo>
                    <a:lnTo>
                      <a:pt x="2153412" y="2303284"/>
                    </a:lnTo>
                    <a:lnTo>
                      <a:pt x="2118525" y="2332342"/>
                    </a:lnTo>
                    <a:lnTo>
                      <a:pt x="2084743" y="2362631"/>
                    </a:lnTo>
                    <a:lnTo>
                      <a:pt x="2052091" y="2394127"/>
                    </a:lnTo>
                    <a:lnTo>
                      <a:pt x="2020595" y="2426779"/>
                    </a:lnTo>
                    <a:lnTo>
                      <a:pt x="1990305" y="2460561"/>
                    </a:lnTo>
                    <a:lnTo>
                      <a:pt x="1961248" y="2495448"/>
                    </a:lnTo>
                    <a:lnTo>
                      <a:pt x="1933460" y="2531389"/>
                    </a:lnTo>
                    <a:lnTo>
                      <a:pt x="1906981" y="2568371"/>
                    </a:lnTo>
                    <a:lnTo>
                      <a:pt x="1881835" y="2606332"/>
                    </a:lnTo>
                    <a:lnTo>
                      <a:pt x="1858060" y="2645257"/>
                    </a:lnTo>
                    <a:lnTo>
                      <a:pt x="1835696" y="2685097"/>
                    </a:lnTo>
                    <a:lnTo>
                      <a:pt x="1814779" y="2725839"/>
                    </a:lnTo>
                    <a:lnTo>
                      <a:pt x="1795322" y="2767431"/>
                    </a:lnTo>
                    <a:lnTo>
                      <a:pt x="1777390" y="2809849"/>
                    </a:lnTo>
                    <a:lnTo>
                      <a:pt x="1760994" y="2853042"/>
                    </a:lnTo>
                    <a:lnTo>
                      <a:pt x="1746186" y="2896997"/>
                    </a:lnTo>
                    <a:lnTo>
                      <a:pt x="1732978" y="2941663"/>
                    </a:lnTo>
                    <a:lnTo>
                      <a:pt x="1721434" y="2987014"/>
                    </a:lnTo>
                    <a:lnTo>
                      <a:pt x="1711553" y="3033014"/>
                    </a:lnTo>
                    <a:lnTo>
                      <a:pt x="1703412" y="3079635"/>
                    </a:lnTo>
                    <a:lnTo>
                      <a:pt x="1697012" y="3126829"/>
                    </a:lnTo>
                    <a:lnTo>
                      <a:pt x="1692389" y="3174568"/>
                    </a:lnTo>
                    <a:lnTo>
                      <a:pt x="1689595" y="3222815"/>
                    </a:lnTo>
                    <a:lnTo>
                      <a:pt x="1688655" y="3271532"/>
                    </a:lnTo>
                    <a:lnTo>
                      <a:pt x="1689595" y="3320262"/>
                    </a:lnTo>
                    <a:lnTo>
                      <a:pt x="1692389" y="3368497"/>
                    </a:lnTo>
                    <a:lnTo>
                      <a:pt x="1697012" y="3416236"/>
                    </a:lnTo>
                    <a:lnTo>
                      <a:pt x="1703412" y="3463429"/>
                    </a:lnTo>
                    <a:lnTo>
                      <a:pt x="1711553" y="3510038"/>
                    </a:lnTo>
                    <a:lnTo>
                      <a:pt x="1721434" y="3556038"/>
                    </a:lnTo>
                    <a:lnTo>
                      <a:pt x="1732978" y="3601389"/>
                    </a:lnTo>
                    <a:lnTo>
                      <a:pt x="1746186" y="3646055"/>
                    </a:lnTo>
                    <a:lnTo>
                      <a:pt x="1760994" y="3690010"/>
                    </a:lnTo>
                    <a:lnTo>
                      <a:pt x="1777390" y="3733203"/>
                    </a:lnTo>
                    <a:lnTo>
                      <a:pt x="1795322" y="3775608"/>
                    </a:lnTo>
                    <a:lnTo>
                      <a:pt x="1814779" y="3817201"/>
                    </a:lnTo>
                    <a:lnTo>
                      <a:pt x="1835696" y="3857942"/>
                    </a:lnTo>
                    <a:lnTo>
                      <a:pt x="1858060" y="3897782"/>
                    </a:lnTo>
                    <a:lnTo>
                      <a:pt x="1881835" y="3936708"/>
                    </a:lnTo>
                    <a:lnTo>
                      <a:pt x="1906981" y="3974681"/>
                    </a:lnTo>
                    <a:lnTo>
                      <a:pt x="1933460" y="4011650"/>
                    </a:lnTo>
                    <a:lnTo>
                      <a:pt x="1961248" y="4047591"/>
                    </a:lnTo>
                    <a:lnTo>
                      <a:pt x="1990305" y="4082478"/>
                    </a:lnTo>
                    <a:lnTo>
                      <a:pt x="2020595" y="4116260"/>
                    </a:lnTo>
                    <a:lnTo>
                      <a:pt x="2052091" y="4148912"/>
                    </a:lnTo>
                    <a:lnTo>
                      <a:pt x="2084743" y="4180395"/>
                    </a:lnTo>
                    <a:lnTo>
                      <a:pt x="2118525" y="4210685"/>
                    </a:lnTo>
                    <a:lnTo>
                      <a:pt x="2153412" y="4239742"/>
                    </a:lnTo>
                    <a:lnTo>
                      <a:pt x="2189353" y="4267530"/>
                    </a:lnTo>
                    <a:lnTo>
                      <a:pt x="2226322" y="4294009"/>
                    </a:lnTo>
                    <a:lnTo>
                      <a:pt x="2264295" y="4319155"/>
                    </a:lnTo>
                    <a:lnTo>
                      <a:pt x="2303221" y="4342930"/>
                    </a:lnTo>
                    <a:lnTo>
                      <a:pt x="2343061" y="4365295"/>
                    </a:lnTo>
                    <a:lnTo>
                      <a:pt x="2383802" y="4386224"/>
                    </a:lnTo>
                    <a:lnTo>
                      <a:pt x="2425395" y="4405668"/>
                    </a:lnTo>
                    <a:lnTo>
                      <a:pt x="2467800" y="4423600"/>
                    </a:lnTo>
                    <a:lnTo>
                      <a:pt x="2511006" y="4439996"/>
                    </a:lnTo>
                    <a:lnTo>
                      <a:pt x="2554960" y="4454817"/>
                    </a:lnTo>
                    <a:lnTo>
                      <a:pt x="2599626" y="4468012"/>
                    </a:lnTo>
                    <a:lnTo>
                      <a:pt x="2644978" y="4479569"/>
                    </a:lnTo>
                    <a:lnTo>
                      <a:pt x="2690977" y="4489437"/>
                    </a:lnTo>
                    <a:lnTo>
                      <a:pt x="2737586" y="4497590"/>
                    </a:lnTo>
                    <a:lnTo>
                      <a:pt x="2784779" y="4503991"/>
                    </a:lnTo>
                    <a:lnTo>
                      <a:pt x="2832519" y="4508601"/>
                    </a:lnTo>
                    <a:lnTo>
                      <a:pt x="2880766" y="4511395"/>
                    </a:lnTo>
                    <a:lnTo>
                      <a:pt x="2929483" y="4512335"/>
                    </a:lnTo>
                    <a:lnTo>
                      <a:pt x="2978213" y="4511395"/>
                    </a:lnTo>
                    <a:lnTo>
                      <a:pt x="3026460" y="4508601"/>
                    </a:lnTo>
                    <a:lnTo>
                      <a:pt x="3074200" y="4503991"/>
                    </a:lnTo>
                    <a:lnTo>
                      <a:pt x="3121393" y="4497590"/>
                    </a:lnTo>
                    <a:lnTo>
                      <a:pt x="3168002" y="4489437"/>
                    </a:lnTo>
                    <a:lnTo>
                      <a:pt x="3214001" y="4479569"/>
                    </a:lnTo>
                    <a:lnTo>
                      <a:pt x="3259353" y="4468012"/>
                    </a:lnTo>
                    <a:lnTo>
                      <a:pt x="3304019" y="4454817"/>
                    </a:lnTo>
                    <a:lnTo>
                      <a:pt x="3347974" y="4439996"/>
                    </a:lnTo>
                    <a:lnTo>
                      <a:pt x="3391166" y="4423600"/>
                    </a:lnTo>
                    <a:lnTo>
                      <a:pt x="3433584" y="4405668"/>
                    </a:lnTo>
                    <a:lnTo>
                      <a:pt x="3475177" y="4386224"/>
                    </a:lnTo>
                    <a:lnTo>
                      <a:pt x="3515918" y="4365295"/>
                    </a:lnTo>
                    <a:lnTo>
                      <a:pt x="3555758" y="4342930"/>
                    </a:lnTo>
                    <a:lnTo>
                      <a:pt x="3594684" y="4319155"/>
                    </a:lnTo>
                    <a:lnTo>
                      <a:pt x="3632657" y="4294009"/>
                    </a:lnTo>
                    <a:lnTo>
                      <a:pt x="3669627" y="4267530"/>
                    </a:lnTo>
                    <a:lnTo>
                      <a:pt x="3705568" y="4239742"/>
                    </a:lnTo>
                    <a:lnTo>
                      <a:pt x="3740454" y="4210685"/>
                    </a:lnTo>
                    <a:lnTo>
                      <a:pt x="3774236" y="4180395"/>
                    </a:lnTo>
                    <a:lnTo>
                      <a:pt x="3806888" y="4148912"/>
                    </a:lnTo>
                    <a:lnTo>
                      <a:pt x="3838384" y="4116260"/>
                    </a:lnTo>
                    <a:lnTo>
                      <a:pt x="3868674" y="4082478"/>
                    </a:lnTo>
                    <a:lnTo>
                      <a:pt x="3897731" y="4047591"/>
                    </a:lnTo>
                    <a:lnTo>
                      <a:pt x="3925506" y="4011650"/>
                    </a:lnTo>
                    <a:lnTo>
                      <a:pt x="3951998" y="3974681"/>
                    </a:lnTo>
                    <a:lnTo>
                      <a:pt x="3977144" y="3936708"/>
                    </a:lnTo>
                    <a:lnTo>
                      <a:pt x="4000906" y="3897782"/>
                    </a:lnTo>
                    <a:lnTo>
                      <a:pt x="4023283" y="3857942"/>
                    </a:lnTo>
                    <a:lnTo>
                      <a:pt x="4044200" y="3817201"/>
                    </a:lnTo>
                    <a:lnTo>
                      <a:pt x="4063657" y="3775608"/>
                    </a:lnTo>
                    <a:lnTo>
                      <a:pt x="4081589" y="3733203"/>
                    </a:lnTo>
                    <a:lnTo>
                      <a:pt x="4097985" y="3690010"/>
                    </a:lnTo>
                    <a:lnTo>
                      <a:pt x="4112793" y="3646055"/>
                    </a:lnTo>
                    <a:lnTo>
                      <a:pt x="4126001" y="3601389"/>
                    </a:lnTo>
                    <a:lnTo>
                      <a:pt x="4137545" y="3556038"/>
                    </a:lnTo>
                    <a:lnTo>
                      <a:pt x="4147413" y="3510038"/>
                    </a:lnTo>
                    <a:lnTo>
                      <a:pt x="4155567" y="3463429"/>
                    </a:lnTo>
                    <a:lnTo>
                      <a:pt x="4161967" y="3416236"/>
                    </a:lnTo>
                    <a:lnTo>
                      <a:pt x="4166590" y="3368497"/>
                    </a:lnTo>
                    <a:lnTo>
                      <a:pt x="4169384" y="3320262"/>
                    </a:lnTo>
                    <a:lnTo>
                      <a:pt x="4170324" y="3271532"/>
                    </a:lnTo>
                    <a:close/>
                  </a:path>
                </a:pathLst>
              </a:custGeom>
              <a:solidFill>
                <a:srgbClr val="7BC5B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5"/>
            <p:cNvSpPr txBox="1"/>
            <p:nvPr/>
          </p:nvSpPr>
          <p:spPr>
            <a:xfrm>
              <a:off x="7750529" y="2065088"/>
              <a:ext cx="1433830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Indikerade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 mot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enskild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individ.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8153942" y="3110568"/>
              <a:ext cx="1188085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Selektiva</a:t>
              </a:r>
              <a:r>
                <a:rPr sz="9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mot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riskgrupp.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352394" y="4144195"/>
              <a:ext cx="1162685" cy="32004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75"/>
                </a:spcBef>
              </a:pPr>
              <a:r>
                <a:rPr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Universella</a:t>
              </a:r>
              <a:r>
                <a:rPr sz="9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insatser: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R="5080" algn="r">
                <a:lnSpc>
                  <a:spcPct val="100000"/>
                </a:lnSpc>
                <a:spcBef>
                  <a:spcPts val="80"/>
                </a:spcBef>
              </a:pP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Riktade</a:t>
              </a:r>
              <a:r>
                <a:rPr sz="900" i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mot</a:t>
              </a:r>
              <a:r>
                <a:rPr sz="900" i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i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alla.</a:t>
              </a: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1256029" y="7419899"/>
              <a:ext cx="2042795" cy="1691639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234315" marR="263525" indent="-635" algn="ctr">
                <a:lnSpc>
                  <a:spcPts val="1720"/>
                </a:lnSpc>
                <a:spcBef>
                  <a:spcPts val="215"/>
                </a:spcBef>
              </a:pPr>
              <a:r>
                <a:rPr sz="1500" b="1" spc="-10" dirty="0">
                  <a:latin typeface="Arial"/>
                  <a:cs typeface="Arial"/>
                </a:rPr>
                <a:t>Vad</a:t>
              </a:r>
              <a:r>
                <a:rPr sz="1500" b="1" spc="-90" dirty="0">
                  <a:latin typeface="Arial"/>
                  <a:cs typeface="Arial"/>
                </a:rPr>
                <a:t> </a:t>
              </a:r>
              <a:r>
                <a:rPr sz="1500" b="1" spc="-10" dirty="0">
                  <a:latin typeface="Arial"/>
                  <a:cs typeface="Arial"/>
                </a:rPr>
                <a:t>innebär </a:t>
              </a:r>
              <a:r>
                <a:rPr sz="1500" b="1" dirty="0">
                  <a:latin typeface="Arial"/>
                  <a:cs typeface="Arial"/>
                </a:rPr>
                <a:t>goda</a:t>
              </a:r>
              <a:r>
                <a:rPr sz="1500" b="1" spc="-45" dirty="0">
                  <a:latin typeface="Arial"/>
                  <a:cs typeface="Arial"/>
                </a:rPr>
                <a:t> </a:t>
              </a:r>
              <a:r>
                <a:rPr sz="1500" b="1" dirty="0">
                  <a:latin typeface="Arial"/>
                  <a:cs typeface="Arial"/>
                </a:rPr>
                <a:t>och</a:t>
              </a:r>
              <a:r>
                <a:rPr sz="1500" b="1" spc="-45" dirty="0">
                  <a:latin typeface="Arial"/>
                  <a:cs typeface="Arial"/>
                </a:rPr>
                <a:t> </a:t>
              </a:r>
              <a:r>
                <a:rPr sz="1500" b="1" spc="-10" dirty="0">
                  <a:latin typeface="Arial"/>
                  <a:cs typeface="Arial"/>
                </a:rPr>
                <a:t>jämlika uppväxtvillkor?</a:t>
              </a:r>
              <a:endParaRPr sz="15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11400"/>
                </a:lnSpc>
                <a:spcBef>
                  <a:spcPts val="819"/>
                </a:spcBef>
              </a:pP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Det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innebär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tillgång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till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universella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skyddsfaktorer</a:t>
              </a:r>
              <a:r>
                <a:rPr sz="750" spc="-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så som goda föräldra-barn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rela- tioner,</a:t>
              </a:r>
              <a:r>
                <a:rPr sz="750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god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självreglering,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positiv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skolanknytning,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att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klara</a:t>
              </a:r>
              <a:r>
                <a:rPr sz="750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måluppfyllelse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5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750" spc="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skolan,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goda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kamratrelationer,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ha</a:t>
              </a:r>
              <a:r>
                <a:rPr sz="750" spc="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25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 meningsfull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fritid</a:t>
              </a:r>
              <a:r>
                <a:rPr sz="750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och</a:t>
              </a:r>
              <a:r>
                <a:rPr sz="750" spc="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grundläggande </a:t>
              </a:r>
              <a:r>
                <a:rPr sz="750" dirty="0">
                  <a:latin typeface="Arial" panose="020B0604020202020204" pitchFamily="34" charset="0"/>
                  <a:cs typeface="Arial" panose="020B0604020202020204" pitchFamily="34" charset="0"/>
                </a:rPr>
                <a:t>ekonomiska</a:t>
              </a:r>
              <a:r>
                <a:rPr sz="750" spc="4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50" spc="-10" dirty="0">
                  <a:latin typeface="Arial" panose="020B0604020202020204" pitchFamily="34" charset="0"/>
                  <a:cs typeface="Arial" panose="020B0604020202020204" pitchFamily="34" charset="0"/>
                </a:rPr>
                <a:t>förutsättningar.</a:t>
              </a:r>
              <a:endParaRPr sz="7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7621956" y="2445958"/>
              <a:ext cx="1925955" cy="2094230"/>
              <a:chOff x="3055931" y="2445958"/>
              <a:chExt cx="1925955" cy="209423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3055931" y="2450261"/>
                <a:ext cx="15970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7025">
                    <a:moveTo>
                      <a:pt x="1596433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064215" y="3491642"/>
                <a:ext cx="1735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35454">
                    <a:moveTo>
                      <a:pt x="1735161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055931" y="4535444"/>
                <a:ext cx="19259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25954">
                    <a:moveTo>
                      <a:pt x="1925658" y="0"/>
                    </a:moveTo>
                    <a:lnTo>
                      <a:pt x="0" y="0"/>
                    </a:lnTo>
                  </a:path>
                </a:pathLst>
              </a:custGeom>
              <a:ln w="86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3"/>
            <p:cNvSpPr txBox="1"/>
            <p:nvPr/>
          </p:nvSpPr>
          <p:spPr>
            <a:xfrm>
              <a:off x="9501304" y="5730875"/>
              <a:ext cx="1609725" cy="467051"/>
            </a:xfrm>
            <a:prstGeom prst="rect">
              <a:avLst/>
            </a:prstGeom>
          </p:spPr>
          <p:txBody>
            <a:bodyPr vert="horz" wrap="square" lIns="0" tIns="3175" rIns="0" bIns="0" rtlCol="0">
              <a:spAutoFit/>
            </a:bodyPr>
            <a:lstStyle/>
            <a:p>
              <a:pPr marL="169545" marR="5080" indent="-157480">
                <a:lnSpc>
                  <a:spcPct val="104200"/>
                </a:lnSpc>
                <a:spcBef>
                  <a:spcPts val="25"/>
                </a:spcBef>
              </a:pPr>
              <a:r>
                <a:rPr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Goda och </a:t>
              </a:r>
              <a:r>
                <a:rPr sz="15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jämlika uppväxtvillkor</a:t>
              </a:r>
              <a:endParaRPr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9608992" y="1015888"/>
              <a:ext cx="1190632" cy="125736"/>
              <a:chOff x="5124472" y="1028611"/>
              <a:chExt cx="1190632" cy="125736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5124479" y="1028611"/>
                <a:ext cx="1190625" cy="105395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145415">
                    <a:moveTo>
                      <a:pt x="1190037" y="145258"/>
                    </a:moveTo>
                    <a:lnTo>
                      <a:pt x="898600" y="37261"/>
                    </a:lnTo>
                    <a:lnTo>
                      <a:pt x="677492" y="0"/>
                    </a:lnTo>
                    <a:lnTo>
                      <a:pt x="415147" y="32339"/>
                    </a:lnTo>
                    <a:lnTo>
                      <a:pt x="0" y="133143"/>
                    </a:lnTo>
                  </a:path>
                </a:pathLst>
              </a:custGeom>
              <a:ln w="17580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124472" y="1064812"/>
                <a:ext cx="5969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89534">
                    <a:moveTo>
                      <a:pt x="59474" y="89358"/>
                    </a:moveTo>
                    <a:lnTo>
                      <a:pt x="0" y="56919"/>
                    </a:lnTo>
                    <a:lnTo>
                      <a:pt x="36689" y="0"/>
                    </a:lnTo>
                  </a:path>
                </a:pathLst>
              </a:custGeom>
              <a:ln w="1758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665" y="8487736"/>
            <a:ext cx="259715" cy="2343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650" b="1" dirty="0">
                <a:latin typeface="Arial"/>
                <a:cs typeface="Arial"/>
              </a:rPr>
              <a:t>––––––</a:t>
            </a:r>
            <a:r>
              <a:rPr sz="1650" b="1" spc="175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Beslutssnurran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6384" y="700101"/>
            <a:ext cx="9571331" cy="95713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67043" y="797773"/>
            <a:ext cx="90995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Fysisk</a:t>
            </a:r>
            <a:r>
              <a:rPr sz="105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ohälsa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868" y="959719"/>
            <a:ext cx="9890760" cy="9972040"/>
          </a:xfrm>
          <a:custGeom>
            <a:avLst/>
            <a:gdLst/>
            <a:ahLst/>
            <a:cxnLst/>
            <a:rect l="l" t="t" r="r" b="b"/>
            <a:pathLst>
              <a:path w="9890760" h="9972040">
                <a:moveTo>
                  <a:pt x="9890369" y="0"/>
                </a:moveTo>
                <a:lnTo>
                  <a:pt x="6115698" y="0"/>
                </a:lnTo>
                <a:lnTo>
                  <a:pt x="5398223" y="4161768"/>
                </a:lnTo>
                <a:lnTo>
                  <a:pt x="4498522" y="4174448"/>
                </a:lnTo>
                <a:lnTo>
                  <a:pt x="3773644" y="0"/>
                </a:lnTo>
                <a:lnTo>
                  <a:pt x="0" y="0"/>
                </a:lnTo>
                <a:lnTo>
                  <a:pt x="0" y="9971884"/>
                </a:lnTo>
                <a:lnTo>
                  <a:pt x="9890369" y="9971884"/>
                </a:lnTo>
                <a:lnTo>
                  <a:pt x="9890369" y="0"/>
                </a:lnTo>
                <a:close/>
              </a:path>
            </a:pathLst>
          </a:custGeom>
          <a:solidFill>
            <a:srgbClr val="F7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89063" y="1339240"/>
            <a:ext cx="172597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Levnadsvanebehandling</a:t>
            </a:r>
            <a:r>
              <a:rPr lang="sv-SE" sz="8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 err="1">
                <a:latin typeface="Arial" panose="020B0604020202020204" pitchFamily="34" charset="0"/>
                <a:cs typeface="Arial" panose="020B0604020202020204" pitchFamily="34" charset="0"/>
              </a:rPr>
              <a:t>regelbundna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 fysiska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besök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integreras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veckovisa g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ruppbehandlingar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digitala</a:t>
            </a:r>
            <a:r>
              <a:rPr sz="8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behandlingsstöd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andra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former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vårdkontakter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familjen.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4365" y="2552243"/>
            <a:ext cx="15311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syftar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8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800" spc="-25" dirty="0">
                <a:latin typeface="Arial" panose="020B0604020202020204" pitchFamily="34" charset="0"/>
                <a:cs typeface="Arial" panose="020B0604020202020204" pitchFamily="34" charset="0"/>
              </a:rPr>
              <a:t>öka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medvetenheten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sz="8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hälsosamma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matvanor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fysisk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aktivitet</a:t>
            </a:r>
            <a:r>
              <a:rPr sz="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bland unga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övervikt,</a:t>
            </a:r>
            <a:r>
              <a:rPr sz="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exempelvis</a:t>
            </a:r>
            <a:r>
              <a:rPr lang="sv-SE" sz="800" spc="45" dirty="0">
                <a:latin typeface="Arial" panose="020B0604020202020204" pitchFamily="34" charset="0"/>
                <a:cs typeface="Arial" panose="020B0604020202020204" pitchFamily="34" charset="0"/>
              </a:rPr>
              <a:t> ökad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tillgänglighet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motiverande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spc="-10" dirty="0">
                <a:latin typeface="Arial" panose="020B0604020202020204" pitchFamily="34" charset="0"/>
                <a:cs typeface="Arial" panose="020B0604020202020204" pitchFamily="34" charset="0"/>
              </a:rPr>
              <a:t>samtal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8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tonåringar.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774" y="3760954"/>
            <a:ext cx="1420904" cy="1050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Främja</a:t>
            </a:r>
            <a:r>
              <a:rPr sz="75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hälsosamma</a:t>
            </a:r>
            <a:r>
              <a:rPr sz="7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livs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miljöer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levnadsvanor</a:t>
            </a:r>
            <a:r>
              <a:rPr sz="7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försko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skola,</a:t>
            </a:r>
            <a:r>
              <a:rPr sz="7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elevhälsosamta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hälsosam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5" dirty="0">
                <a:latin typeface="Arial" panose="020B0604020202020204" pitchFamily="34" charset="0"/>
                <a:cs typeface="Arial" panose="020B0604020202020204" pitchFamily="34" charset="0"/>
              </a:rPr>
              <a:t>mat</a:t>
            </a:r>
            <a:r>
              <a:rPr lang="sv-SE" sz="75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sv-SE" sz="7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skola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sz="7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häll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planering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fysiska</a:t>
            </a:r>
            <a:r>
              <a:rPr sz="7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miljöer som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inbjuder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75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7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7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10" dirty="0" err="1">
                <a:latin typeface="Arial" panose="020B0604020202020204" pitchFamily="34" charset="0"/>
                <a:cs typeface="Arial" panose="020B0604020202020204" pitchFamily="34" charset="0"/>
              </a:rPr>
              <a:t>rörelse</a:t>
            </a:r>
            <a:r>
              <a:rPr lang="sv-SE" sz="7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75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20" dirty="0">
                <a:latin typeface="Arial" panose="020B0604020202020204" pitchFamily="34" charset="0"/>
                <a:cs typeface="Arial" panose="020B0604020202020204" pitchFamily="34" charset="0"/>
              </a:rPr>
              <a:t>lek.</a:t>
            </a:r>
            <a:endParaRPr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6368" y="1078607"/>
            <a:ext cx="109728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Problemområde: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1064" y="1546594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Hög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2290" y="5846555"/>
            <a:ext cx="1082040" cy="3670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Hälsofrämjande: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05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41064" y="5539318"/>
            <a:ext cx="111252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0"/>
              </a:spcBef>
            </a:pP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Låg</a:t>
            </a:r>
            <a:r>
              <a:rPr sz="125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kostnad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2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sz="1250" b="1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2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0967" y="7762504"/>
            <a:ext cx="4300855" cy="1753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beslutssnurran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Proaktiva</a:t>
            </a:r>
            <a:r>
              <a:rPr sz="195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sz="195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sz="195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95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0" dirty="0">
                <a:latin typeface="Arial" panose="020B0604020202020204" pitchFamily="34" charset="0"/>
                <a:cs typeface="Arial" panose="020B0604020202020204" pitchFamily="34" charset="0"/>
              </a:rPr>
              <a:t>samhälle.</a:t>
            </a:r>
            <a:endParaRPr sz="1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59840">
              <a:lnSpc>
                <a:spcPct val="107700"/>
              </a:lnSpc>
              <a:spcBef>
                <a:spcPts val="1490"/>
              </a:spcBef>
            </a:pP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snurra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sz="1400"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skivan</a:t>
            </a:r>
            <a:r>
              <a:rPr sz="1400" i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kommer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nya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dirty="0">
                <a:latin typeface="Arial" panose="020B0604020202020204" pitchFamily="34" charset="0"/>
                <a:cs typeface="Arial" panose="020B0604020202020204" pitchFamily="34" charset="0"/>
              </a:rPr>
              <a:t>problemområden</a:t>
            </a:r>
            <a:r>
              <a:rPr sz="1400" i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i="1" spc="-10" dirty="0">
                <a:latin typeface="Arial" panose="020B0604020202020204" pitchFamily="34" charset="0"/>
                <a:cs typeface="Arial" panose="020B0604020202020204" pitchFamily="34" charset="0"/>
              </a:rPr>
              <a:t>fram.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2751" y="1670201"/>
            <a:ext cx="57785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Reaktivt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9937" y="5715734"/>
            <a:ext cx="63309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Proaktivt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92486" y="1378148"/>
            <a:ext cx="4751705" cy="8699500"/>
            <a:chOff x="8992486" y="1378148"/>
            <a:chExt cx="4751705" cy="8699500"/>
          </a:xfrm>
        </p:grpSpPr>
        <p:sp>
          <p:nvSpPr>
            <p:cNvPr id="17" name="object 17"/>
            <p:cNvSpPr/>
            <p:nvPr/>
          </p:nvSpPr>
          <p:spPr>
            <a:xfrm>
              <a:off x="12464976" y="3877622"/>
              <a:ext cx="374650" cy="1242695"/>
            </a:xfrm>
            <a:custGeom>
              <a:avLst/>
              <a:gdLst/>
              <a:ahLst/>
              <a:cxnLst/>
              <a:rect l="l" t="t" r="r" b="b"/>
              <a:pathLst>
                <a:path w="374650" h="1242695">
                  <a:moveTo>
                    <a:pt x="374386" y="0"/>
                  </a:moveTo>
                  <a:lnTo>
                    <a:pt x="0" y="0"/>
                  </a:lnTo>
                  <a:lnTo>
                    <a:pt x="56553" y="1242600"/>
                  </a:lnTo>
                  <a:lnTo>
                    <a:pt x="317749" y="1242600"/>
                  </a:lnTo>
                  <a:lnTo>
                    <a:pt x="374386" y="0"/>
                  </a:lnTo>
                  <a:close/>
                </a:path>
              </a:pathLst>
            </a:custGeom>
            <a:solidFill>
              <a:srgbClr val="00A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10225" y="2634367"/>
              <a:ext cx="486409" cy="1243330"/>
            </a:xfrm>
            <a:custGeom>
              <a:avLst/>
              <a:gdLst/>
              <a:ahLst/>
              <a:cxnLst/>
              <a:rect l="l" t="t" r="r" b="b"/>
              <a:pathLst>
                <a:path w="486409" h="1243329">
                  <a:moveTo>
                    <a:pt x="486278" y="0"/>
                  </a:moveTo>
                  <a:lnTo>
                    <a:pt x="0" y="0"/>
                  </a:lnTo>
                  <a:lnTo>
                    <a:pt x="54752" y="1243250"/>
                  </a:lnTo>
                  <a:lnTo>
                    <a:pt x="429138" y="1243250"/>
                  </a:lnTo>
                  <a:lnTo>
                    <a:pt x="486278" y="0"/>
                  </a:lnTo>
                  <a:close/>
                </a:path>
              </a:pathLst>
            </a:custGeom>
            <a:solidFill>
              <a:srgbClr val="F7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21530" y="5112819"/>
              <a:ext cx="261620" cy="981075"/>
            </a:xfrm>
            <a:custGeom>
              <a:avLst/>
              <a:gdLst/>
              <a:ahLst/>
              <a:cxnLst/>
              <a:rect l="l" t="t" r="r" b="b"/>
              <a:pathLst>
                <a:path w="261620" h="981075">
                  <a:moveTo>
                    <a:pt x="261196" y="0"/>
                  </a:moveTo>
                  <a:lnTo>
                    <a:pt x="0" y="0"/>
                  </a:lnTo>
                  <a:lnTo>
                    <a:pt x="41558" y="977802"/>
                  </a:lnTo>
                  <a:lnTo>
                    <a:pt x="215187" y="980745"/>
                  </a:lnTo>
                  <a:lnTo>
                    <a:pt x="261196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52347" y="1378148"/>
              <a:ext cx="601980" cy="1256665"/>
            </a:xfrm>
            <a:custGeom>
              <a:avLst/>
              <a:gdLst/>
              <a:ahLst/>
              <a:cxnLst/>
              <a:rect l="l" t="t" r="r" b="b"/>
              <a:pathLst>
                <a:path w="601979" h="1256664">
                  <a:moveTo>
                    <a:pt x="601782" y="0"/>
                  </a:moveTo>
                  <a:lnTo>
                    <a:pt x="0" y="0"/>
                  </a:lnTo>
                  <a:lnTo>
                    <a:pt x="57883" y="1256223"/>
                  </a:lnTo>
                  <a:lnTo>
                    <a:pt x="544161" y="1256223"/>
                  </a:lnTo>
                  <a:lnTo>
                    <a:pt x="601782" y="0"/>
                  </a:lnTo>
                  <a:close/>
                </a:path>
              </a:pathLst>
            </a:custGeom>
            <a:solidFill>
              <a:srgbClr val="E36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2477" y="4935962"/>
              <a:ext cx="4751705" cy="5141595"/>
            </a:xfrm>
            <a:custGeom>
              <a:avLst/>
              <a:gdLst/>
              <a:ahLst/>
              <a:cxnLst/>
              <a:rect l="l" t="t" r="r" b="b"/>
              <a:pathLst>
                <a:path w="4751705" h="5141595">
                  <a:moveTo>
                    <a:pt x="2116709" y="1058379"/>
                  </a:moveTo>
                  <a:lnTo>
                    <a:pt x="2115629" y="1009942"/>
                  </a:lnTo>
                  <a:lnTo>
                    <a:pt x="2112391" y="962050"/>
                  </a:lnTo>
                  <a:lnTo>
                    <a:pt x="2107057" y="914768"/>
                  </a:lnTo>
                  <a:lnTo>
                    <a:pt x="2099665" y="868133"/>
                  </a:lnTo>
                  <a:lnTo>
                    <a:pt x="2090267" y="822210"/>
                  </a:lnTo>
                  <a:lnTo>
                    <a:pt x="2078913" y="777024"/>
                  </a:lnTo>
                  <a:lnTo>
                    <a:pt x="2065642" y="732637"/>
                  </a:lnTo>
                  <a:lnTo>
                    <a:pt x="2050503" y="689076"/>
                  </a:lnTo>
                  <a:lnTo>
                    <a:pt x="2033549" y="646417"/>
                  </a:lnTo>
                  <a:lnTo>
                    <a:pt x="2014816" y="604685"/>
                  </a:lnTo>
                  <a:lnTo>
                    <a:pt x="1994357" y="563930"/>
                  </a:lnTo>
                  <a:lnTo>
                    <a:pt x="1972221" y="524205"/>
                  </a:lnTo>
                  <a:lnTo>
                    <a:pt x="1948446" y="485546"/>
                  </a:lnTo>
                  <a:lnTo>
                    <a:pt x="1923084" y="448005"/>
                  </a:lnTo>
                  <a:lnTo>
                    <a:pt x="1896198" y="411645"/>
                  </a:lnTo>
                  <a:lnTo>
                    <a:pt x="1867801" y="376478"/>
                  </a:lnTo>
                  <a:lnTo>
                    <a:pt x="1837969" y="342582"/>
                  </a:lnTo>
                  <a:lnTo>
                    <a:pt x="1806727" y="309994"/>
                  </a:lnTo>
                  <a:lnTo>
                    <a:pt x="1774139" y="278765"/>
                  </a:lnTo>
                  <a:lnTo>
                    <a:pt x="1740242" y="248920"/>
                  </a:lnTo>
                  <a:lnTo>
                    <a:pt x="1705089" y="220535"/>
                  </a:lnTo>
                  <a:lnTo>
                    <a:pt x="1668716" y="193636"/>
                  </a:lnTo>
                  <a:lnTo>
                    <a:pt x="1631188" y="168275"/>
                  </a:lnTo>
                  <a:lnTo>
                    <a:pt x="1592529" y="144500"/>
                  </a:lnTo>
                  <a:lnTo>
                    <a:pt x="1552803" y="122364"/>
                  </a:lnTo>
                  <a:lnTo>
                    <a:pt x="1512049" y="101904"/>
                  </a:lnTo>
                  <a:lnTo>
                    <a:pt x="1470317" y="83172"/>
                  </a:lnTo>
                  <a:lnTo>
                    <a:pt x="1427657" y="66217"/>
                  </a:lnTo>
                  <a:lnTo>
                    <a:pt x="1384109" y="51079"/>
                  </a:lnTo>
                  <a:lnTo>
                    <a:pt x="1339710" y="37807"/>
                  </a:lnTo>
                  <a:lnTo>
                    <a:pt x="1294523" y="26454"/>
                  </a:lnTo>
                  <a:lnTo>
                    <a:pt x="1248600" y="17056"/>
                  </a:lnTo>
                  <a:lnTo>
                    <a:pt x="1201966" y="9664"/>
                  </a:lnTo>
                  <a:lnTo>
                    <a:pt x="1154696" y="4330"/>
                  </a:lnTo>
                  <a:lnTo>
                    <a:pt x="1106805" y="1092"/>
                  </a:lnTo>
                  <a:lnTo>
                    <a:pt x="1058354" y="0"/>
                  </a:lnTo>
                  <a:lnTo>
                    <a:pt x="1009916" y="1092"/>
                  </a:lnTo>
                  <a:lnTo>
                    <a:pt x="962025" y="4330"/>
                  </a:lnTo>
                  <a:lnTo>
                    <a:pt x="914742" y="9664"/>
                  </a:lnTo>
                  <a:lnTo>
                    <a:pt x="868121" y="17056"/>
                  </a:lnTo>
                  <a:lnTo>
                    <a:pt x="822185" y="26454"/>
                  </a:lnTo>
                  <a:lnTo>
                    <a:pt x="777011" y="37807"/>
                  </a:lnTo>
                  <a:lnTo>
                    <a:pt x="732612" y="51079"/>
                  </a:lnTo>
                  <a:lnTo>
                    <a:pt x="689063" y="66217"/>
                  </a:lnTo>
                  <a:lnTo>
                    <a:pt x="646391" y="83172"/>
                  </a:lnTo>
                  <a:lnTo>
                    <a:pt x="604659" y="101904"/>
                  </a:lnTo>
                  <a:lnTo>
                    <a:pt x="563918" y="122364"/>
                  </a:lnTo>
                  <a:lnTo>
                    <a:pt x="524179" y="144500"/>
                  </a:lnTo>
                  <a:lnTo>
                    <a:pt x="485533" y="168275"/>
                  </a:lnTo>
                  <a:lnTo>
                    <a:pt x="447992" y="193636"/>
                  </a:lnTo>
                  <a:lnTo>
                    <a:pt x="411632" y="220535"/>
                  </a:lnTo>
                  <a:lnTo>
                    <a:pt x="376478" y="248920"/>
                  </a:lnTo>
                  <a:lnTo>
                    <a:pt x="342582" y="278765"/>
                  </a:lnTo>
                  <a:lnTo>
                    <a:pt x="309981" y="309994"/>
                  </a:lnTo>
                  <a:lnTo>
                    <a:pt x="278752" y="342582"/>
                  </a:lnTo>
                  <a:lnTo>
                    <a:pt x="248920" y="376478"/>
                  </a:lnTo>
                  <a:lnTo>
                    <a:pt x="220522" y="411645"/>
                  </a:lnTo>
                  <a:lnTo>
                    <a:pt x="193624" y="448005"/>
                  </a:lnTo>
                  <a:lnTo>
                    <a:pt x="168275" y="485546"/>
                  </a:lnTo>
                  <a:lnTo>
                    <a:pt x="144500" y="524205"/>
                  </a:lnTo>
                  <a:lnTo>
                    <a:pt x="122364" y="563930"/>
                  </a:lnTo>
                  <a:lnTo>
                    <a:pt x="101904" y="604685"/>
                  </a:lnTo>
                  <a:lnTo>
                    <a:pt x="83172" y="646417"/>
                  </a:lnTo>
                  <a:lnTo>
                    <a:pt x="66217" y="689076"/>
                  </a:lnTo>
                  <a:lnTo>
                    <a:pt x="51079" y="732637"/>
                  </a:lnTo>
                  <a:lnTo>
                    <a:pt x="37807" y="777024"/>
                  </a:lnTo>
                  <a:lnTo>
                    <a:pt x="26454" y="822210"/>
                  </a:lnTo>
                  <a:lnTo>
                    <a:pt x="17056" y="868133"/>
                  </a:lnTo>
                  <a:lnTo>
                    <a:pt x="9664" y="914768"/>
                  </a:lnTo>
                  <a:lnTo>
                    <a:pt x="4330" y="962050"/>
                  </a:lnTo>
                  <a:lnTo>
                    <a:pt x="1092" y="1009942"/>
                  </a:lnTo>
                  <a:lnTo>
                    <a:pt x="0" y="1058379"/>
                  </a:lnTo>
                  <a:lnTo>
                    <a:pt x="1092" y="1106830"/>
                  </a:lnTo>
                  <a:lnTo>
                    <a:pt x="4330" y="1154709"/>
                  </a:lnTo>
                  <a:lnTo>
                    <a:pt x="9664" y="1201991"/>
                  </a:lnTo>
                  <a:lnTo>
                    <a:pt x="17056" y="1248613"/>
                  </a:lnTo>
                  <a:lnTo>
                    <a:pt x="26454" y="1294536"/>
                  </a:lnTo>
                  <a:lnTo>
                    <a:pt x="37807" y="1339723"/>
                  </a:lnTo>
                  <a:lnTo>
                    <a:pt x="51079" y="1384109"/>
                  </a:lnTo>
                  <a:lnTo>
                    <a:pt x="66217" y="1427657"/>
                  </a:lnTo>
                  <a:lnTo>
                    <a:pt x="83172" y="1470329"/>
                  </a:lnTo>
                  <a:lnTo>
                    <a:pt x="101904" y="1512062"/>
                  </a:lnTo>
                  <a:lnTo>
                    <a:pt x="122364" y="1552816"/>
                  </a:lnTo>
                  <a:lnTo>
                    <a:pt x="144500" y="1592541"/>
                  </a:lnTo>
                  <a:lnTo>
                    <a:pt x="168275" y="1631188"/>
                  </a:lnTo>
                  <a:lnTo>
                    <a:pt x="193624" y="1668729"/>
                  </a:lnTo>
                  <a:lnTo>
                    <a:pt x="220522" y="1705089"/>
                  </a:lnTo>
                  <a:lnTo>
                    <a:pt x="248920" y="1740242"/>
                  </a:lnTo>
                  <a:lnTo>
                    <a:pt x="278752" y="1774139"/>
                  </a:lnTo>
                  <a:lnTo>
                    <a:pt x="309981" y="1806727"/>
                  </a:lnTo>
                  <a:lnTo>
                    <a:pt x="342582" y="1837969"/>
                  </a:lnTo>
                  <a:lnTo>
                    <a:pt x="376478" y="1867801"/>
                  </a:lnTo>
                  <a:lnTo>
                    <a:pt x="411632" y="1896198"/>
                  </a:lnTo>
                  <a:lnTo>
                    <a:pt x="447992" y="1923097"/>
                  </a:lnTo>
                  <a:lnTo>
                    <a:pt x="485533" y="1948446"/>
                  </a:lnTo>
                  <a:lnTo>
                    <a:pt x="524179" y="1972221"/>
                  </a:lnTo>
                  <a:lnTo>
                    <a:pt x="563918" y="1994357"/>
                  </a:lnTo>
                  <a:lnTo>
                    <a:pt x="604659" y="2014816"/>
                  </a:lnTo>
                  <a:lnTo>
                    <a:pt x="646391" y="2033549"/>
                  </a:lnTo>
                  <a:lnTo>
                    <a:pt x="689063" y="2050503"/>
                  </a:lnTo>
                  <a:lnTo>
                    <a:pt x="732612" y="2065642"/>
                  </a:lnTo>
                  <a:lnTo>
                    <a:pt x="777011" y="2078913"/>
                  </a:lnTo>
                  <a:lnTo>
                    <a:pt x="822185" y="2090267"/>
                  </a:lnTo>
                  <a:lnTo>
                    <a:pt x="868121" y="2099665"/>
                  </a:lnTo>
                  <a:lnTo>
                    <a:pt x="914742" y="2107057"/>
                  </a:lnTo>
                  <a:lnTo>
                    <a:pt x="962025" y="2112391"/>
                  </a:lnTo>
                  <a:lnTo>
                    <a:pt x="1009916" y="2115629"/>
                  </a:lnTo>
                  <a:lnTo>
                    <a:pt x="1058354" y="2116721"/>
                  </a:lnTo>
                  <a:lnTo>
                    <a:pt x="1106805" y="2115629"/>
                  </a:lnTo>
                  <a:lnTo>
                    <a:pt x="1154696" y="2112391"/>
                  </a:lnTo>
                  <a:lnTo>
                    <a:pt x="1201966" y="2107057"/>
                  </a:lnTo>
                  <a:lnTo>
                    <a:pt x="1248600" y="2099665"/>
                  </a:lnTo>
                  <a:lnTo>
                    <a:pt x="1294523" y="2090267"/>
                  </a:lnTo>
                  <a:lnTo>
                    <a:pt x="1339710" y="2078913"/>
                  </a:lnTo>
                  <a:lnTo>
                    <a:pt x="1384109" y="2065642"/>
                  </a:lnTo>
                  <a:lnTo>
                    <a:pt x="1427657" y="2050503"/>
                  </a:lnTo>
                  <a:lnTo>
                    <a:pt x="1470317" y="2033549"/>
                  </a:lnTo>
                  <a:lnTo>
                    <a:pt x="1512049" y="2014816"/>
                  </a:lnTo>
                  <a:lnTo>
                    <a:pt x="1552803" y="1994357"/>
                  </a:lnTo>
                  <a:lnTo>
                    <a:pt x="1592529" y="1972221"/>
                  </a:lnTo>
                  <a:lnTo>
                    <a:pt x="1631188" y="1948446"/>
                  </a:lnTo>
                  <a:lnTo>
                    <a:pt x="1668716" y="1923097"/>
                  </a:lnTo>
                  <a:lnTo>
                    <a:pt x="1705089" y="1896198"/>
                  </a:lnTo>
                  <a:lnTo>
                    <a:pt x="1740242" y="1867801"/>
                  </a:lnTo>
                  <a:lnTo>
                    <a:pt x="1774139" y="1837969"/>
                  </a:lnTo>
                  <a:lnTo>
                    <a:pt x="1806727" y="1806727"/>
                  </a:lnTo>
                  <a:lnTo>
                    <a:pt x="1837969" y="1774139"/>
                  </a:lnTo>
                  <a:lnTo>
                    <a:pt x="1867801" y="1740242"/>
                  </a:lnTo>
                  <a:lnTo>
                    <a:pt x="1896198" y="1705089"/>
                  </a:lnTo>
                  <a:lnTo>
                    <a:pt x="1923084" y="1668729"/>
                  </a:lnTo>
                  <a:lnTo>
                    <a:pt x="1948446" y="1631188"/>
                  </a:lnTo>
                  <a:lnTo>
                    <a:pt x="1972221" y="1592541"/>
                  </a:lnTo>
                  <a:lnTo>
                    <a:pt x="1994357" y="1552816"/>
                  </a:lnTo>
                  <a:lnTo>
                    <a:pt x="2014816" y="1512062"/>
                  </a:lnTo>
                  <a:lnTo>
                    <a:pt x="2033549" y="1470329"/>
                  </a:lnTo>
                  <a:lnTo>
                    <a:pt x="2050503" y="1427657"/>
                  </a:lnTo>
                  <a:lnTo>
                    <a:pt x="2065642" y="1384109"/>
                  </a:lnTo>
                  <a:lnTo>
                    <a:pt x="2078913" y="1339723"/>
                  </a:lnTo>
                  <a:lnTo>
                    <a:pt x="2090267" y="1294536"/>
                  </a:lnTo>
                  <a:lnTo>
                    <a:pt x="2099665" y="1248613"/>
                  </a:lnTo>
                  <a:lnTo>
                    <a:pt x="2107057" y="1201991"/>
                  </a:lnTo>
                  <a:lnTo>
                    <a:pt x="2112391" y="1154709"/>
                  </a:lnTo>
                  <a:lnTo>
                    <a:pt x="2115629" y="1106830"/>
                  </a:lnTo>
                  <a:lnTo>
                    <a:pt x="2116709" y="1058379"/>
                  </a:lnTo>
                  <a:close/>
                </a:path>
                <a:path w="4751705" h="5141595">
                  <a:moveTo>
                    <a:pt x="4751400" y="3727386"/>
                  </a:moveTo>
                  <a:lnTo>
                    <a:pt x="4750587" y="3678783"/>
                  </a:lnTo>
                  <a:lnTo>
                    <a:pt x="4748149" y="3630599"/>
                  </a:lnTo>
                  <a:lnTo>
                    <a:pt x="4744110" y="3582847"/>
                  </a:lnTo>
                  <a:lnTo>
                    <a:pt x="4738497" y="3535565"/>
                  </a:lnTo>
                  <a:lnTo>
                    <a:pt x="4731347" y="3488766"/>
                  </a:lnTo>
                  <a:lnTo>
                    <a:pt x="4722685" y="3442487"/>
                  </a:lnTo>
                  <a:lnTo>
                    <a:pt x="4712525" y="3396754"/>
                  </a:lnTo>
                  <a:lnTo>
                    <a:pt x="4700905" y="3351580"/>
                  </a:lnTo>
                  <a:lnTo>
                    <a:pt x="4687849" y="3307016"/>
                  </a:lnTo>
                  <a:lnTo>
                    <a:pt x="4673371" y="3263061"/>
                  </a:lnTo>
                  <a:lnTo>
                    <a:pt x="4657522" y="3219767"/>
                  </a:lnTo>
                  <a:lnTo>
                    <a:pt x="4640313" y="3177133"/>
                  </a:lnTo>
                  <a:lnTo>
                    <a:pt x="4621758" y="3135211"/>
                  </a:lnTo>
                  <a:lnTo>
                    <a:pt x="4601908" y="3094012"/>
                  </a:lnTo>
                  <a:lnTo>
                    <a:pt x="4580775" y="3053562"/>
                  </a:lnTo>
                  <a:lnTo>
                    <a:pt x="4558385" y="3013900"/>
                  </a:lnTo>
                  <a:lnTo>
                    <a:pt x="4534776" y="2975038"/>
                  </a:lnTo>
                  <a:lnTo>
                    <a:pt x="4509960" y="2937002"/>
                  </a:lnTo>
                  <a:lnTo>
                    <a:pt x="4483976" y="2899841"/>
                  </a:lnTo>
                  <a:lnTo>
                    <a:pt x="4456836" y="2863558"/>
                  </a:lnTo>
                  <a:lnTo>
                    <a:pt x="4428579" y="2828175"/>
                  </a:lnTo>
                  <a:lnTo>
                    <a:pt x="4399229" y="2793746"/>
                  </a:lnTo>
                  <a:lnTo>
                    <a:pt x="4368800" y="2760268"/>
                  </a:lnTo>
                  <a:lnTo>
                    <a:pt x="4337329" y="2727795"/>
                  </a:lnTo>
                  <a:lnTo>
                    <a:pt x="4304855" y="2696324"/>
                  </a:lnTo>
                  <a:lnTo>
                    <a:pt x="4271378" y="2665907"/>
                  </a:lnTo>
                  <a:lnTo>
                    <a:pt x="4236936" y="2636558"/>
                  </a:lnTo>
                  <a:lnTo>
                    <a:pt x="4201566" y="2608300"/>
                  </a:lnTo>
                  <a:lnTo>
                    <a:pt x="4165282" y="2581160"/>
                  </a:lnTo>
                  <a:lnTo>
                    <a:pt x="4128109" y="2555176"/>
                  </a:lnTo>
                  <a:lnTo>
                    <a:pt x="4090073" y="2530360"/>
                  </a:lnTo>
                  <a:lnTo>
                    <a:pt x="4051211" y="2506751"/>
                  </a:lnTo>
                  <a:lnTo>
                    <a:pt x="4011549" y="2484361"/>
                  </a:lnTo>
                  <a:lnTo>
                    <a:pt x="3971099" y="2463228"/>
                  </a:lnTo>
                  <a:lnTo>
                    <a:pt x="3929900" y="2443378"/>
                  </a:lnTo>
                  <a:lnTo>
                    <a:pt x="3887965" y="2424836"/>
                  </a:lnTo>
                  <a:lnTo>
                    <a:pt x="3845331" y="2407628"/>
                  </a:lnTo>
                  <a:lnTo>
                    <a:pt x="3802037" y="2391765"/>
                  </a:lnTo>
                  <a:lnTo>
                    <a:pt x="3758082" y="2377300"/>
                  </a:lnTo>
                  <a:lnTo>
                    <a:pt x="3713505" y="2364244"/>
                  </a:lnTo>
                  <a:lnTo>
                    <a:pt x="3668331" y="2352624"/>
                  </a:lnTo>
                  <a:lnTo>
                    <a:pt x="3622598" y="2342464"/>
                  </a:lnTo>
                  <a:lnTo>
                    <a:pt x="3576307" y="2333802"/>
                  </a:lnTo>
                  <a:lnTo>
                    <a:pt x="3529507" y="2326652"/>
                  </a:lnTo>
                  <a:lnTo>
                    <a:pt x="3482225" y="2321039"/>
                  </a:lnTo>
                  <a:lnTo>
                    <a:pt x="3434473" y="2317000"/>
                  </a:lnTo>
                  <a:lnTo>
                    <a:pt x="3386277" y="2314562"/>
                  </a:lnTo>
                  <a:lnTo>
                    <a:pt x="3337674" y="2313749"/>
                  </a:lnTo>
                  <a:lnTo>
                    <a:pt x="3289071" y="2314562"/>
                  </a:lnTo>
                  <a:lnTo>
                    <a:pt x="3240887" y="2317000"/>
                  </a:lnTo>
                  <a:lnTo>
                    <a:pt x="3193135" y="2321039"/>
                  </a:lnTo>
                  <a:lnTo>
                    <a:pt x="3145840" y="2326652"/>
                  </a:lnTo>
                  <a:lnTo>
                    <a:pt x="3099041" y="2333802"/>
                  </a:lnTo>
                  <a:lnTo>
                    <a:pt x="3052762" y="2342464"/>
                  </a:lnTo>
                  <a:lnTo>
                    <a:pt x="3007017" y="2352624"/>
                  </a:lnTo>
                  <a:lnTo>
                    <a:pt x="2961856" y="2364244"/>
                  </a:lnTo>
                  <a:lnTo>
                    <a:pt x="2917279" y="2377300"/>
                  </a:lnTo>
                  <a:lnTo>
                    <a:pt x="2873324" y="2391765"/>
                  </a:lnTo>
                  <a:lnTo>
                    <a:pt x="2830017" y="2407628"/>
                  </a:lnTo>
                  <a:lnTo>
                    <a:pt x="2787396" y="2424836"/>
                  </a:lnTo>
                  <a:lnTo>
                    <a:pt x="2745460" y="2443378"/>
                  </a:lnTo>
                  <a:lnTo>
                    <a:pt x="2704261" y="2463228"/>
                  </a:lnTo>
                  <a:lnTo>
                    <a:pt x="2663812" y="2484361"/>
                  </a:lnTo>
                  <a:lnTo>
                    <a:pt x="2624137" y="2506751"/>
                  </a:lnTo>
                  <a:lnTo>
                    <a:pt x="2585275" y="2530360"/>
                  </a:lnTo>
                  <a:lnTo>
                    <a:pt x="2547251" y="2555176"/>
                  </a:lnTo>
                  <a:lnTo>
                    <a:pt x="2510078" y="2581160"/>
                  </a:lnTo>
                  <a:lnTo>
                    <a:pt x="2473795" y="2608300"/>
                  </a:lnTo>
                  <a:lnTo>
                    <a:pt x="2438412" y="2636558"/>
                  </a:lnTo>
                  <a:lnTo>
                    <a:pt x="2403983" y="2665907"/>
                  </a:lnTo>
                  <a:lnTo>
                    <a:pt x="2370505" y="2696324"/>
                  </a:lnTo>
                  <a:lnTo>
                    <a:pt x="2338019" y="2727795"/>
                  </a:lnTo>
                  <a:lnTo>
                    <a:pt x="2306548" y="2760268"/>
                  </a:lnTo>
                  <a:lnTo>
                    <a:pt x="2276132" y="2793746"/>
                  </a:lnTo>
                  <a:lnTo>
                    <a:pt x="2246782" y="2828175"/>
                  </a:lnTo>
                  <a:lnTo>
                    <a:pt x="2218512" y="2863558"/>
                  </a:lnTo>
                  <a:lnTo>
                    <a:pt x="2191385" y="2899841"/>
                  </a:lnTo>
                  <a:lnTo>
                    <a:pt x="2165388" y="2937002"/>
                  </a:lnTo>
                  <a:lnTo>
                    <a:pt x="2140585" y="2975038"/>
                  </a:lnTo>
                  <a:lnTo>
                    <a:pt x="2116963" y="3013900"/>
                  </a:lnTo>
                  <a:lnTo>
                    <a:pt x="2094585" y="3053562"/>
                  </a:lnTo>
                  <a:lnTo>
                    <a:pt x="2073452" y="3094012"/>
                  </a:lnTo>
                  <a:lnTo>
                    <a:pt x="2053590" y="3135211"/>
                  </a:lnTo>
                  <a:lnTo>
                    <a:pt x="2035048" y="3177133"/>
                  </a:lnTo>
                  <a:lnTo>
                    <a:pt x="2017839" y="3219767"/>
                  </a:lnTo>
                  <a:lnTo>
                    <a:pt x="2001977" y="3263061"/>
                  </a:lnTo>
                  <a:lnTo>
                    <a:pt x="1987511" y="3307016"/>
                  </a:lnTo>
                  <a:lnTo>
                    <a:pt x="1974456" y="3351580"/>
                  </a:lnTo>
                  <a:lnTo>
                    <a:pt x="1962835" y="3396754"/>
                  </a:lnTo>
                  <a:lnTo>
                    <a:pt x="1952675" y="3442487"/>
                  </a:lnTo>
                  <a:lnTo>
                    <a:pt x="1944001" y="3488766"/>
                  </a:lnTo>
                  <a:lnTo>
                    <a:pt x="1936851" y="3535565"/>
                  </a:lnTo>
                  <a:lnTo>
                    <a:pt x="1931250" y="3582847"/>
                  </a:lnTo>
                  <a:lnTo>
                    <a:pt x="1927212" y="3630599"/>
                  </a:lnTo>
                  <a:lnTo>
                    <a:pt x="1924773" y="3678783"/>
                  </a:lnTo>
                  <a:lnTo>
                    <a:pt x="1923948" y="3727386"/>
                  </a:lnTo>
                  <a:lnTo>
                    <a:pt x="1924773" y="3775989"/>
                  </a:lnTo>
                  <a:lnTo>
                    <a:pt x="1927212" y="3824186"/>
                  </a:lnTo>
                  <a:lnTo>
                    <a:pt x="1931250" y="3871938"/>
                  </a:lnTo>
                  <a:lnTo>
                    <a:pt x="1936851" y="3919232"/>
                  </a:lnTo>
                  <a:lnTo>
                    <a:pt x="1944001" y="3966032"/>
                  </a:lnTo>
                  <a:lnTo>
                    <a:pt x="1952675" y="4012311"/>
                  </a:lnTo>
                  <a:lnTo>
                    <a:pt x="1962835" y="4058056"/>
                  </a:lnTo>
                  <a:lnTo>
                    <a:pt x="1974456" y="4103230"/>
                  </a:lnTo>
                  <a:lnTo>
                    <a:pt x="1987511" y="4147807"/>
                  </a:lnTo>
                  <a:lnTo>
                    <a:pt x="2001977" y="4191762"/>
                  </a:lnTo>
                  <a:lnTo>
                    <a:pt x="2017839" y="4235069"/>
                  </a:lnTo>
                  <a:lnTo>
                    <a:pt x="2035048" y="4277690"/>
                  </a:lnTo>
                  <a:lnTo>
                    <a:pt x="2053590" y="4319625"/>
                  </a:lnTo>
                  <a:lnTo>
                    <a:pt x="2073452" y="4360824"/>
                  </a:lnTo>
                  <a:lnTo>
                    <a:pt x="2094585" y="4401274"/>
                  </a:lnTo>
                  <a:lnTo>
                    <a:pt x="2116963" y="4440948"/>
                  </a:lnTo>
                  <a:lnTo>
                    <a:pt x="2140585" y="4479810"/>
                  </a:lnTo>
                  <a:lnTo>
                    <a:pt x="2165388" y="4517834"/>
                  </a:lnTo>
                  <a:lnTo>
                    <a:pt x="2191385" y="4555007"/>
                  </a:lnTo>
                  <a:lnTo>
                    <a:pt x="2218512" y="4591291"/>
                  </a:lnTo>
                  <a:lnTo>
                    <a:pt x="2246782" y="4626673"/>
                  </a:lnTo>
                  <a:lnTo>
                    <a:pt x="2276132" y="4661116"/>
                  </a:lnTo>
                  <a:lnTo>
                    <a:pt x="2306548" y="4694580"/>
                  </a:lnTo>
                  <a:lnTo>
                    <a:pt x="2338019" y="4727067"/>
                  </a:lnTo>
                  <a:lnTo>
                    <a:pt x="2370505" y="4758537"/>
                  </a:lnTo>
                  <a:lnTo>
                    <a:pt x="2403983" y="4788954"/>
                  </a:lnTo>
                  <a:lnTo>
                    <a:pt x="2438412" y="4818304"/>
                  </a:lnTo>
                  <a:lnTo>
                    <a:pt x="2473795" y="4846561"/>
                  </a:lnTo>
                  <a:lnTo>
                    <a:pt x="2510078" y="4873701"/>
                  </a:lnTo>
                  <a:lnTo>
                    <a:pt x="2547251" y="4899685"/>
                  </a:lnTo>
                  <a:lnTo>
                    <a:pt x="2585275" y="4924501"/>
                  </a:lnTo>
                  <a:lnTo>
                    <a:pt x="2624137" y="4948123"/>
                  </a:lnTo>
                  <a:lnTo>
                    <a:pt x="2663812" y="4970500"/>
                  </a:lnTo>
                  <a:lnTo>
                    <a:pt x="2704261" y="4991633"/>
                  </a:lnTo>
                  <a:lnTo>
                    <a:pt x="2745460" y="5011483"/>
                  </a:lnTo>
                  <a:lnTo>
                    <a:pt x="2787396" y="5030038"/>
                  </a:lnTo>
                  <a:lnTo>
                    <a:pt x="2830017" y="5047246"/>
                  </a:lnTo>
                  <a:lnTo>
                    <a:pt x="2873324" y="5063096"/>
                  </a:lnTo>
                  <a:lnTo>
                    <a:pt x="2917279" y="5077574"/>
                  </a:lnTo>
                  <a:lnTo>
                    <a:pt x="2961856" y="5090630"/>
                  </a:lnTo>
                  <a:lnTo>
                    <a:pt x="3007017" y="5102250"/>
                  </a:lnTo>
                  <a:lnTo>
                    <a:pt x="3052762" y="5112410"/>
                  </a:lnTo>
                  <a:lnTo>
                    <a:pt x="3099041" y="5121072"/>
                  </a:lnTo>
                  <a:lnTo>
                    <a:pt x="3145840" y="5128222"/>
                  </a:lnTo>
                  <a:lnTo>
                    <a:pt x="3193135" y="5133822"/>
                  </a:lnTo>
                  <a:lnTo>
                    <a:pt x="3240887" y="5137861"/>
                  </a:lnTo>
                  <a:lnTo>
                    <a:pt x="3289071" y="5140299"/>
                  </a:lnTo>
                  <a:lnTo>
                    <a:pt x="3337674" y="5141125"/>
                  </a:lnTo>
                  <a:lnTo>
                    <a:pt x="3386277" y="5140299"/>
                  </a:lnTo>
                  <a:lnTo>
                    <a:pt x="3434473" y="5137861"/>
                  </a:lnTo>
                  <a:lnTo>
                    <a:pt x="3482225" y="5133822"/>
                  </a:lnTo>
                  <a:lnTo>
                    <a:pt x="3529507" y="5128222"/>
                  </a:lnTo>
                  <a:lnTo>
                    <a:pt x="3576307" y="5121072"/>
                  </a:lnTo>
                  <a:lnTo>
                    <a:pt x="3622598" y="5112410"/>
                  </a:lnTo>
                  <a:lnTo>
                    <a:pt x="3668331" y="5102250"/>
                  </a:lnTo>
                  <a:lnTo>
                    <a:pt x="3713505" y="5090630"/>
                  </a:lnTo>
                  <a:lnTo>
                    <a:pt x="3758082" y="5077574"/>
                  </a:lnTo>
                  <a:lnTo>
                    <a:pt x="3802037" y="5063096"/>
                  </a:lnTo>
                  <a:lnTo>
                    <a:pt x="3845331" y="5047246"/>
                  </a:lnTo>
                  <a:lnTo>
                    <a:pt x="3887965" y="5030038"/>
                  </a:lnTo>
                  <a:lnTo>
                    <a:pt x="3929900" y="5011483"/>
                  </a:lnTo>
                  <a:lnTo>
                    <a:pt x="3971099" y="4991633"/>
                  </a:lnTo>
                  <a:lnTo>
                    <a:pt x="4011549" y="4970500"/>
                  </a:lnTo>
                  <a:lnTo>
                    <a:pt x="4051211" y="4948123"/>
                  </a:lnTo>
                  <a:lnTo>
                    <a:pt x="4090073" y="4924501"/>
                  </a:lnTo>
                  <a:lnTo>
                    <a:pt x="4128109" y="4899685"/>
                  </a:lnTo>
                  <a:lnTo>
                    <a:pt x="4165282" y="4873701"/>
                  </a:lnTo>
                  <a:lnTo>
                    <a:pt x="4201566" y="4846561"/>
                  </a:lnTo>
                  <a:lnTo>
                    <a:pt x="4236936" y="4818304"/>
                  </a:lnTo>
                  <a:lnTo>
                    <a:pt x="4271378" y="4788954"/>
                  </a:lnTo>
                  <a:lnTo>
                    <a:pt x="4304855" y="4758537"/>
                  </a:lnTo>
                  <a:lnTo>
                    <a:pt x="4337329" y="4727067"/>
                  </a:lnTo>
                  <a:lnTo>
                    <a:pt x="4368800" y="4694580"/>
                  </a:lnTo>
                  <a:lnTo>
                    <a:pt x="4399229" y="4661116"/>
                  </a:lnTo>
                  <a:lnTo>
                    <a:pt x="4428579" y="4626673"/>
                  </a:lnTo>
                  <a:lnTo>
                    <a:pt x="4456836" y="4591291"/>
                  </a:lnTo>
                  <a:lnTo>
                    <a:pt x="4483976" y="4555007"/>
                  </a:lnTo>
                  <a:lnTo>
                    <a:pt x="4509960" y="4517834"/>
                  </a:lnTo>
                  <a:lnTo>
                    <a:pt x="4534776" y="4479810"/>
                  </a:lnTo>
                  <a:lnTo>
                    <a:pt x="4558385" y="4440948"/>
                  </a:lnTo>
                  <a:lnTo>
                    <a:pt x="4580775" y="4401274"/>
                  </a:lnTo>
                  <a:lnTo>
                    <a:pt x="4601908" y="4360824"/>
                  </a:lnTo>
                  <a:lnTo>
                    <a:pt x="4621758" y="4319625"/>
                  </a:lnTo>
                  <a:lnTo>
                    <a:pt x="4640313" y="4277690"/>
                  </a:lnTo>
                  <a:lnTo>
                    <a:pt x="4657522" y="4235069"/>
                  </a:lnTo>
                  <a:lnTo>
                    <a:pt x="4673371" y="4191762"/>
                  </a:lnTo>
                  <a:lnTo>
                    <a:pt x="4687849" y="4147807"/>
                  </a:lnTo>
                  <a:lnTo>
                    <a:pt x="4700905" y="4103230"/>
                  </a:lnTo>
                  <a:lnTo>
                    <a:pt x="4712525" y="4058056"/>
                  </a:lnTo>
                  <a:lnTo>
                    <a:pt x="4722685" y="4012311"/>
                  </a:lnTo>
                  <a:lnTo>
                    <a:pt x="4731347" y="3966032"/>
                  </a:lnTo>
                  <a:lnTo>
                    <a:pt x="4738497" y="3919232"/>
                  </a:lnTo>
                  <a:lnTo>
                    <a:pt x="4744110" y="3871938"/>
                  </a:lnTo>
                  <a:lnTo>
                    <a:pt x="4748149" y="3824186"/>
                  </a:lnTo>
                  <a:lnTo>
                    <a:pt x="4750587" y="3775989"/>
                  </a:lnTo>
                  <a:lnTo>
                    <a:pt x="4751400" y="3727386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4955" y="1550181"/>
            <a:ext cx="165925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Indikerade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enskild</a:t>
            </a:r>
            <a:r>
              <a:rPr sz="105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individ.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9691" y="2741209"/>
            <a:ext cx="1374775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Selektiva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riskgrupp.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6328" y="3918754"/>
            <a:ext cx="1344930" cy="367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Universella</a:t>
            </a:r>
            <a:r>
              <a:rPr sz="105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latin typeface="Arial" panose="020B0604020202020204" pitchFamily="34" charset="0"/>
                <a:cs typeface="Arial" panose="020B0604020202020204" pitchFamily="34" charset="0"/>
              </a:rPr>
              <a:t>insatser: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Riktade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dirty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sz="105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i="1" spc="-10" dirty="0">
                <a:latin typeface="Arial" panose="020B0604020202020204" pitchFamily="34" charset="0"/>
                <a:cs typeface="Arial" panose="020B0604020202020204" pitchFamily="34" charset="0"/>
              </a:rPr>
              <a:t>alla.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73594" y="7650858"/>
            <a:ext cx="2113280" cy="1943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43510" marR="179070" algn="ctr">
              <a:lnSpc>
                <a:spcPts val="2000"/>
              </a:lnSpc>
              <a:spcBef>
                <a:spcPts val="229"/>
              </a:spcBef>
            </a:pP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sz="17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1700" b="1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uppväxtvillkor?</a:t>
            </a:r>
            <a:endParaRPr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4100"/>
              </a:lnSpc>
              <a:spcBef>
                <a:spcPts val="820"/>
              </a:spcBef>
            </a:pP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innebär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tillgång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sz="85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universella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skyddsfaktorer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föräldra-</a:t>
            </a:r>
            <a:r>
              <a:rPr sz="850" spc="-20" dirty="0">
                <a:latin typeface="Arial" panose="020B0604020202020204" pitchFamily="34" charset="0"/>
                <a:cs typeface="Arial" panose="020B0604020202020204" pitchFamily="34" charset="0"/>
              </a:rPr>
              <a:t>barn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självreglering,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positiv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skolanknytning,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klara</a:t>
            </a:r>
            <a:r>
              <a:rPr sz="8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måluppfyllelse</a:t>
            </a:r>
            <a:r>
              <a:rPr sz="85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 skolan,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kamratrelationer,</a:t>
            </a:r>
            <a:r>
              <a:rPr sz="85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sz="85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25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meningsfull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fritid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85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grundläggande </a:t>
            </a:r>
            <a:r>
              <a:rPr sz="850" dirty="0">
                <a:latin typeface="Arial" panose="020B0604020202020204" pitchFamily="34" charset="0"/>
                <a:cs typeface="Arial" panose="020B0604020202020204" pitchFamily="34" charset="0"/>
              </a:rPr>
              <a:t>ekonomiska</a:t>
            </a:r>
            <a:r>
              <a:rPr sz="85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50" spc="-10" dirty="0">
                <a:latin typeface="Arial" panose="020B0604020202020204" pitchFamily="34" charset="0"/>
                <a:cs typeface="Arial" panose="020B0604020202020204" pitchFamily="34" charset="0"/>
              </a:rPr>
              <a:t>förutsättningar.</a:t>
            </a:r>
            <a:endParaRPr sz="8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26303" y="1983149"/>
            <a:ext cx="2194560" cy="2385695"/>
            <a:chOff x="7026303" y="1983149"/>
            <a:chExt cx="2194560" cy="2385695"/>
          </a:xfrm>
        </p:grpSpPr>
        <p:sp>
          <p:nvSpPr>
            <p:cNvPr id="27" name="object 27"/>
            <p:cNvSpPr/>
            <p:nvPr/>
          </p:nvSpPr>
          <p:spPr>
            <a:xfrm>
              <a:off x="7026303" y="1988143"/>
              <a:ext cx="18192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1818876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5741" y="3174608"/>
              <a:ext cx="1977389" cy="0"/>
            </a:xfrm>
            <a:custGeom>
              <a:avLst/>
              <a:gdLst/>
              <a:ahLst/>
              <a:cxnLst/>
              <a:rect l="l" t="t" r="r" b="b"/>
              <a:pathLst>
                <a:path w="1977390">
                  <a:moveTo>
                    <a:pt x="197693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26312" y="4363826"/>
              <a:ext cx="2194560" cy="0"/>
            </a:xfrm>
            <a:custGeom>
              <a:avLst/>
              <a:gdLst/>
              <a:ahLst/>
              <a:cxnLst/>
              <a:rect l="l" t="t" r="r" b="b"/>
              <a:pathLst>
                <a:path w="2194559">
                  <a:moveTo>
                    <a:pt x="2193964" y="0"/>
                  </a:moveTo>
                  <a:lnTo>
                    <a:pt x="0" y="0"/>
                  </a:lnTo>
                </a:path>
              </a:pathLst>
            </a:custGeom>
            <a:ln w="9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52624" y="5696585"/>
            <a:ext cx="1863725" cy="5424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94310" marR="5080" indent="-182245">
              <a:lnSpc>
                <a:spcPct val="103699"/>
              </a:lnSpc>
              <a:spcBef>
                <a:spcPts val="10"/>
              </a:spcBef>
            </a:pP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Goda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sz="17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latin typeface="Arial" panose="020B0604020202020204" pitchFamily="34" charset="0"/>
                <a:cs typeface="Arial" panose="020B0604020202020204" pitchFamily="34" charset="0"/>
              </a:rPr>
              <a:t>jämlika uppväxtvillkor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4213</Words>
  <Application>Microsoft Office PowerPoint</Application>
  <PresentationFormat>Anpassad</PresentationFormat>
  <Paragraphs>582</Paragraphs>
  <Slides>39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39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Helvetica</vt:lpstr>
      <vt:lpstr>Helvetica Neue Medium</vt:lpstr>
      <vt:lpstr>Ink Free</vt:lpstr>
      <vt:lpstr>Inter</vt:lpstr>
      <vt:lpstr>Inter Light</vt:lpstr>
      <vt:lpstr>Inter Semi Bold</vt:lpstr>
      <vt:lpstr>Office Theme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Pettersson Camilla, Reg utv Välfärd och folkhälsa</dc:creator>
  <cp:lastModifiedBy>Hoffstein Rebecca, Kommunikation HS</cp:lastModifiedBy>
  <cp:revision>94</cp:revision>
  <dcterms:created xsi:type="dcterms:W3CDTF">2024-02-05T15:02:43Z</dcterms:created>
  <dcterms:modified xsi:type="dcterms:W3CDTF">2024-07-03T11:04:02Z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Adobe InDesign 19.1 (Macintosh)</vt:lpwstr>
  </property>
  <property fmtid="{D5CDD505-2E9C-101B-9397-08002B2CF9AE}" pid="4" name="LastSaved">
    <vt:filetime>2024-02-05T00:00:00Z</vt:filetime>
  </property>
  <property fmtid="{D5CDD505-2E9C-101B-9397-08002B2CF9AE}" pid="5" name="Producer">
    <vt:lpwstr>Adobe PDF Library 17.0</vt:lpwstr>
  </property>
</Properties>
</file>